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3" r:id="rId2"/>
  </p:sldMasterIdLst>
  <p:notesMasterIdLst>
    <p:notesMasterId r:id="rId50"/>
  </p:notesMasterIdLst>
  <p:sldIdLst>
    <p:sldId id="256" r:id="rId3"/>
    <p:sldId id="257" r:id="rId4"/>
    <p:sldId id="258" r:id="rId5"/>
    <p:sldId id="259" r:id="rId6"/>
    <p:sldId id="260" r:id="rId7"/>
    <p:sldId id="261" r:id="rId8"/>
    <p:sldId id="262" r:id="rId9"/>
    <p:sldId id="501" r:id="rId10"/>
    <p:sldId id="263" r:id="rId11"/>
    <p:sldId id="264" r:id="rId12"/>
    <p:sldId id="483" r:id="rId13"/>
    <p:sldId id="502" r:id="rId14"/>
    <p:sldId id="489" r:id="rId15"/>
    <p:sldId id="268" r:id="rId16"/>
    <p:sldId id="269" r:id="rId17"/>
    <p:sldId id="270" r:id="rId18"/>
    <p:sldId id="499" r:id="rId19"/>
    <p:sldId id="271" r:id="rId20"/>
    <p:sldId id="272" r:id="rId21"/>
    <p:sldId id="273" r:id="rId22"/>
    <p:sldId id="274" r:id="rId23"/>
    <p:sldId id="467" r:id="rId24"/>
    <p:sldId id="278" r:id="rId25"/>
    <p:sldId id="279" r:id="rId26"/>
    <p:sldId id="280" r:id="rId27"/>
    <p:sldId id="281" r:id="rId28"/>
    <p:sldId id="282" r:id="rId29"/>
    <p:sldId id="283" r:id="rId30"/>
    <p:sldId id="284" r:id="rId31"/>
    <p:sldId id="285" r:id="rId32"/>
    <p:sldId id="497" r:id="rId33"/>
    <p:sldId id="287" r:id="rId34"/>
    <p:sldId id="288" r:id="rId35"/>
    <p:sldId id="289" r:id="rId36"/>
    <p:sldId id="290" r:id="rId37"/>
    <p:sldId id="471" r:id="rId38"/>
    <p:sldId id="292" r:id="rId39"/>
    <p:sldId id="293" r:id="rId40"/>
    <p:sldId id="294" r:id="rId41"/>
    <p:sldId id="295" r:id="rId42"/>
    <p:sldId id="503" r:id="rId43"/>
    <p:sldId id="297" r:id="rId44"/>
    <p:sldId id="504" r:id="rId45"/>
    <p:sldId id="299" r:id="rId46"/>
    <p:sldId id="300" r:id="rId47"/>
    <p:sldId id="495" r:id="rId48"/>
    <p:sldId id="432" r:id="rId49"/>
  </p:sldIdLst>
  <p:sldSz cx="12192000" cy="6858000"/>
  <p:notesSz cx="6858000" cy="9144000"/>
  <p:embeddedFontLst>
    <p:embeddedFont>
      <p:font typeface="Abadi" panose="020B0604020104020204" pitchFamily="34" charset="0"/>
      <p:regular r:id="rId51"/>
    </p:embeddedFont>
    <p:embeddedFont>
      <p:font typeface="Calibri" panose="020F0502020204030204" pitchFamily="34" charset="0"/>
      <p:regular r:id="rId52"/>
      <p:bold r:id="rId53"/>
      <p:italic r:id="rId54"/>
      <p:boldItalic r:id="rId55"/>
    </p:embeddedFont>
    <p:embeddedFont>
      <p:font typeface="Candara" panose="020E0502030303020204" pitchFamily="34" charset="0"/>
      <p:regular r:id="rId56"/>
      <p:bold r:id="rId57"/>
      <p:italic r:id="rId58"/>
      <p:boldItalic r:id="rId59"/>
    </p:embeddedFont>
    <p:embeddedFont>
      <p:font typeface="Century Gothic" panose="020B0502020202020204" pitchFamily="34" charset="0"/>
      <p:regular r:id="rId60"/>
      <p:bold r:id="rId61"/>
      <p:italic r:id="rId62"/>
      <p:boldItalic r:id="rId63"/>
    </p:embeddedFont>
    <p:embeddedFont>
      <p:font typeface="Eras Demi ITC" panose="020B0805030504020804" pitchFamily="34" charset="0"/>
      <p:regular r:id="rId64"/>
    </p:embeddedFont>
    <p:embeddedFont>
      <p:font typeface="Georgia" panose="02040502050405020303" pitchFamily="18" charset="0"/>
      <p:regular r:id="rId65"/>
      <p:bold r:id="rId66"/>
      <p:italic r:id="rId67"/>
      <p:boldItalic r:id="rId68"/>
    </p:embeddedFont>
    <p:embeddedFont>
      <p:font typeface="Monotype Corsiva" panose="03010101010201010101" pitchFamily="66" charset="0"/>
      <p:italic r:id="rId69"/>
    </p:embeddedFont>
    <p:embeddedFont>
      <p:font typeface="Open Sans" panose="020B0604020202020204" charset="0"/>
      <p:regular r:id="rId70"/>
      <p:bold r:id="rId71"/>
      <p:italic r:id="rId72"/>
      <p:boldItalic r:id="rId73"/>
    </p:embeddedFont>
    <p:embeddedFont>
      <p:font typeface="Rockwell" panose="02060603020205020403" pitchFamily="18" charset="0"/>
      <p:regular r:id="rId74"/>
      <p:bold r:id="rId75"/>
      <p:italic r:id="rId76"/>
      <p:boldItalic r:id="rId77"/>
    </p:embeddedFont>
    <p:embeddedFont>
      <p:font typeface="Trebuchet MS" panose="020B0603020202020204"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85" roundtripDataSignature="AMtx7mgt9HwfT4Aahq94HSBIXgl9LSo7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64A77C-4FCE-45F7-98E8-8B613B5CAC03}">
  <a:tblStyle styleId="{1064A77C-4FCE-45F7-98E8-8B613B5CAC03}" styleName="Table_0">
    <a:wholeTbl>
      <a:tcTxStyle b="off" i="off">
        <a:font>
          <a:latin typeface="Georgia"/>
          <a:ea typeface="Georgia"/>
          <a:cs typeface="Georgia"/>
        </a:font>
        <a:srgbClr val="000000"/>
      </a:tcTxStyle>
      <a:tcStyle>
        <a:tcBdr>
          <a:left>
            <a:ln w="12700" cap="flat" cmpd="sng">
              <a:solidFill>
                <a:srgbClr val="F79646"/>
              </a:solidFill>
              <a:prstDash val="solid"/>
              <a:round/>
              <a:headEnd type="none" w="sm" len="sm"/>
              <a:tailEnd type="none" w="sm" len="sm"/>
            </a:ln>
          </a:left>
          <a:right>
            <a:ln w="12700" cap="flat" cmpd="sng">
              <a:solidFill>
                <a:srgbClr val="F79646"/>
              </a:solidFill>
              <a:prstDash val="solid"/>
              <a:round/>
              <a:headEnd type="none" w="sm" len="sm"/>
              <a:tailEnd type="none" w="sm" len="sm"/>
            </a:ln>
          </a:right>
          <a:top>
            <a:ln w="12700" cap="flat" cmpd="sng">
              <a:solidFill>
                <a:srgbClr val="F79646"/>
              </a:solidFill>
              <a:prstDash val="solid"/>
              <a:round/>
              <a:headEnd type="none" w="sm" len="sm"/>
              <a:tailEnd type="none" w="sm" len="sm"/>
            </a:ln>
          </a:top>
          <a:bottom>
            <a:ln w="12700" cap="flat" cmpd="sng">
              <a:solidFill>
                <a:srgbClr val="F79646"/>
              </a:solidFill>
              <a:prstDash val="solid"/>
              <a:round/>
              <a:headEnd type="none" w="sm" len="sm"/>
              <a:tailEnd type="none" w="sm" len="sm"/>
            </a:ln>
          </a:bottom>
          <a:insideH>
            <a:ln w="12700" cap="flat" cmpd="sng">
              <a:solidFill>
                <a:srgbClr val="F79646"/>
              </a:solidFill>
              <a:prstDash val="solid"/>
              <a:round/>
              <a:headEnd type="none" w="sm" len="sm"/>
              <a:tailEnd type="none" w="sm" len="sm"/>
            </a:ln>
          </a:insideH>
          <a:insideV>
            <a:ln w="12700" cap="flat" cmpd="sng">
              <a:solidFill>
                <a:srgbClr val="F79646"/>
              </a:solidFill>
              <a:prstDash val="solid"/>
              <a:round/>
              <a:headEnd type="none" w="sm" len="sm"/>
              <a:tailEnd type="none" w="sm" len="sm"/>
            </a:ln>
          </a:insideV>
        </a:tcBdr>
        <a:fill>
          <a:solidFill>
            <a:srgbClr val="FDEEE8"/>
          </a:solidFill>
        </a:fill>
      </a:tcStyle>
    </a:wholeTbl>
    <a:band1H>
      <a:tcTxStyle/>
      <a:tcStyle>
        <a:tcBdr/>
        <a:fill>
          <a:solidFill>
            <a:srgbClr val="FCDCCE"/>
          </a:solidFill>
        </a:fill>
      </a:tcStyle>
    </a:band1H>
    <a:band2H>
      <a:tcTxStyle/>
      <a:tcStyle>
        <a:tcBdr/>
      </a:tcStyle>
    </a:band2H>
    <a:band1V>
      <a:tcTxStyle/>
      <a:tcStyle>
        <a:tcBdr/>
        <a:fill>
          <a:solidFill>
            <a:srgbClr val="FCDCCE"/>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rgbClr val="F79646"/>
              </a:solidFill>
              <a:prstDash val="solid"/>
              <a:round/>
              <a:headEnd type="none" w="sm" len="sm"/>
              <a:tailEnd type="none" w="sm" len="sm"/>
            </a:ln>
          </a:top>
        </a:tcBdr>
        <a:fill>
          <a:solidFill>
            <a:srgbClr val="FDEEE8"/>
          </a:solidFill>
        </a:fill>
      </a:tcStyle>
    </a:lastRow>
    <a:seCell>
      <a:tcTxStyle/>
      <a:tcStyle>
        <a:tcBdr/>
      </a:tcStyle>
    </a:seCell>
    <a:swCell>
      <a:tcTxStyle/>
      <a:tcStyle>
        <a:tcBdr/>
      </a:tcStyle>
    </a:swCell>
    <a:firstRow>
      <a:tcTxStyle b="on" i="off"/>
      <a:tcStyle>
        <a:tcBdr/>
        <a:fill>
          <a:solidFill>
            <a:srgbClr val="FDEEE8"/>
          </a:solidFill>
        </a:fill>
      </a:tcStyle>
    </a:firstRow>
    <a:neCell>
      <a:tcTxStyle/>
      <a:tcStyle>
        <a:tcBdr/>
      </a:tcStyle>
    </a:neCell>
    <a:nwCell>
      <a:tcTxStyle/>
      <a:tcStyle>
        <a:tcBdr/>
      </a:tcStyle>
    </a:nwCell>
  </a:tblStyle>
  <a:tblStyle styleId="{D01FA1F5-5FDA-4E74-B4F3-68EC713B96DE}" styleName="Table_1">
    <a:wholeTbl>
      <a:tcTxStyle b="off" i="off">
        <a:font>
          <a:latin typeface="Georgia"/>
          <a:ea typeface="Georgia"/>
          <a:cs typeface="Georgi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E8E8"/>
          </a:solidFill>
        </a:fill>
      </a:tcStyle>
    </a:wholeTbl>
    <a:band1H>
      <a:tcTxStyle/>
      <a:tcStyle>
        <a:tcBdr/>
        <a:fill>
          <a:solidFill>
            <a:srgbClr val="E8CFCF"/>
          </a:solidFill>
        </a:fill>
      </a:tcStyle>
    </a:band1H>
    <a:band2H>
      <a:tcTxStyle/>
      <a:tcStyle>
        <a:tcBdr/>
      </a:tcStyle>
    </a:band2H>
    <a:band1V>
      <a:tcTxStyle/>
      <a:tcStyle>
        <a:tcBdr/>
        <a:fill>
          <a:solidFill>
            <a:srgbClr val="E8CFCF"/>
          </a:solidFill>
        </a:fill>
      </a:tcStyle>
    </a:band1V>
    <a:band2V>
      <a:tcTxStyle/>
      <a:tcStyle>
        <a:tcBdr/>
      </a:tcStyle>
    </a:band2V>
    <a:lastCol>
      <a:tcTxStyle b="on" i="off">
        <a:font>
          <a:latin typeface="Georgia"/>
          <a:ea typeface="Georgia"/>
          <a:cs typeface="Georgia"/>
        </a:font>
        <a:schemeClr val="lt1"/>
      </a:tcTxStyle>
      <a:tcStyle>
        <a:tcBdr/>
        <a:fill>
          <a:solidFill>
            <a:schemeClr val="accent2"/>
          </a:solidFill>
        </a:fill>
      </a:tcStyle>
    </a:lastCol>
    <a:firstCol>
      <a:tcTxStyle b="on" i="off">
        <a:font>
          <a:latin typeface="Georgia"/>
          <a:ea typeface="Georgia"/>
          <a:cs typeface="Georgia"/>
        </a:font>
        <a:schemeClr val="lt1"/>
      </a:tcTxStyle>
      <a:tcStyle>
        <a:tcBdr/>
        <a:fill>
          <a:solidFill>
            <a:schemeClr val="accent2"/>
          </a:solidFill>
        </a:fill>
      </a:tcStyle>
    </a:firstCol>
    <a:lastRow>
      <a:tcTxStyle b="on" i="off">
        <a:font>
          <a:latin typeface="Georgia"/>
          <a:ea typeface="Georgia"/>
          <a:cs typeface="Georgia"/>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Georgia"/>
          <a:ea typeface="Georgia"/>
          <a:cs typeface="Georgia"/>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 styleId="{D2BD3FA3-6EC9-45D9-B1FA-A093C0FE241C}" styleName="Table_2">
    <a:wholeTbl>
      <a:tcTxStyle b="off" i="off">
        <a:font>
          <a:latin typeface="Georgia"/>
          <a:ea typeface="Georgia"/>
          <a:cs typeface="Georgi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Georgia"/>
          <a:ea typeface="Georgia"/>
          <a:cs typeface="Georgia"/>
        </a:font>
        <a:schemeClr val="lt1"/>
      </a:tcTxStyle>
      <a:tcStyle>
        <a:tcBdr/>
        <a:fill>
          <a:solidFill>
            <a:schemeClr val="accent1"/>
          </a:solidFill>
        </a:fill>
      </a:tcStyle>
    </a:lastCol>
    <a:firstCol>
      <a:tcTxStyle b="on" i="off">
        <a:font>
          <a:latin typeface="Georgia"/>
          <a:ea typeface="Georgia"/>
          <a:cs typeface="Georgia"/>
        </a:font>
        <a:schemeClr val="lt1"/>
      </a:tcTxStyle>
      <a:tcStyle>
        <a:tcBdr/>
        <a:fill>
          <a:solidFill>
            <a:schemeClr val="accent1"/>
          </a:solidFill>
        </a:fill>
      </a:tcStyle>
    </a:firstCol>
    <a:lastRow>
      <a:tcTxStyle b="on" i="off">
        <a:font>
          <a:latin typeface="Georgia"/>
          <a:ea typeface="Georgia"/>
          <a:cs typeface="Georgi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Georgia"/>
          <a:ea typeface="Georgia"/>
          <a:cs typeface="Georgi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3.fntdata"/><Relationship Id="rId68" Type="http://schemas.openxmlformats.org/officeDocument/2006/relationships/font" Target="fonts/font18.fntdata"/><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5.xml"/><Relationship Id="rId71" Type="http://schemas.openxmlformats.org/officeDocument/2006/relationships/font" Target="fonts/font2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6.fntdata"/><Relationship Id="rId87" Type="http://schemas.openxmlformats.org/officeDocument/2006/relationships/viewProps" Target="viewProps.xml"/><Relationship Id="rId6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2" name="Google Shape;24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Hello and welcome.  Thank you for coming today.</a:t>
            </a:r>
            <a:endParaRPr/>
          </a:p>
          <a:p>
            <a:pPr marL="0" lvl="0" indent="0" algn="l" rtl="0">
              <a:spcBef>
                <a:spcPts val="0"/>
              </a:spcBef>
              <a:spcAft>
                <a:spcPts val="0"/>
              </a:spcAft>
              <a:buNone/>
            </a:pPr>
            <a:endParaRPr/>
          </a:p>
          <a:p>
            <a:pPr marL="0" lvl="0" indent="0" algn="l" rtl="0">
              <a:spcBef>
                <a:spcPts val="0"/>
              </a:spcBef>
              <a:spcAft>
                <a:spcPts val="0"/>
              </a:spcAft>
              <a:buNone/>
            </a:pPr>
            <a:r>
              <a:rPr lang="en-US"/>
              <a:t>Happy to see all of you here to learn more about the dual credit program at Collin College</a:t>
            </a:r>
            <a:endParaRPr/>
          </a:p>
          <a:p>
            <a:pPr marL="0" lvl="0" indent="0" algn="l" rtl="0">
              <a:spcBef>
                <a:spcPts val="0"/>
              </a:spcBef>
              <a:spcAft>
                <a:spcPts val="0"/>
              </a:spcAft>
              <a:buNone/>
            </a:pPr>
            <a:endParaRPr/>
          </a:p>
          <a:p>
            <a:pPr marL="0" lvl="0" indent="0" algn="l" rtl="0">
              <a:spcBef>
                <a:spcPts val="0"/>
              </a:spcBef>
              <a:spcAft>
                <a:spcPts val="0"/>
              </a:spcAft>
              <a:buNone/>
            </a:pPr>
            <a:r>
              <a:rPr lang="en-US"/>
              <a:t>Introduce myself</a:t>
            </a:r>
            <a:endParaRPr/>
          </a:p>
          <a:p>
            <a:pPr marL="0" lvl="0" indent="0" algn="l" rtl="0">
              <a:spcBef>
                <a:spcPts val="0"/>
              </a:spcBef>
              <a:spcAft>
                <a:spcPts val="0"/>
              </a:spcAft>
              <a:buNone/>
            </a:pPr>
            <a:endParaRPr/>
          </a:p>
          <a:p>
            <a:pPr marL="0" lvl="0" indent="0" algn="l" rtl="0">
              <a:spcBef>
                <a:spcPts val="0"/>
              </a:spcBef>
              <a:spcAft>
                <a:spcPts val="0"/>
              </a:spcAft>
              <a:buNone/>
            </a:pPr>
            <a:r>
              <a:rPr lang="en-US"/>
              <a:t>I am going to cover a lot of material tonight.  </a:t>
            </a:r>
            <a:endParaRPr/>
          </a:p>
          <a:p>
            <a:pPr marL="0" lvl="0" indent="0" algn="l" rtl="0">
              <a:spcBef>
                <a:spcPts val="0"/>
              </a:spcBef>
              <a:spcAft>
                <a:spcPts val="0"/>
              </a:spcAft>
              <a:buNone/>
            </a:pPr>
            <a:endParaRPr/>
          </a:p>
          <a:p>
            <a:pPr marL="0" lvl="0" indent="0" algn="l" rtl="0">
              <a:spcBef>
                <a:spcPts val="0"/>
              </a:spcBef>
              <a:spcAft>
                <a:spcPts val="0"/>
              </a:spcAft>
              <a:buNone/>
            </a:pPr>
            <a:r>
              <a:rPr lang="en-US"/>
              <a:t>After this presentation you will have a better understanding of what dual credit is, the options available to you at Allen HS, and the steps you need to take at Collin to enroll in the program.</a:t>
            </a:r>
            <a:endParaRPr/>
          </a:p>
          <a:p>
            <a:pPr marL="0" lvl="0" indent="0" algn="l" rtl="0">
              <a:spcBef>
                <a:spcPts val="0"/>
              </a:spcBef>
              <a:spcAft>
                <a:spcPts val="0"/>
              </a:spcAft>
              <a:buNone/>
            </a:pPr>
            <a:endParaRPr/>
          </a:p>
          <a:p>
            <a:pPr marL="0" lvl="0" indent="0" algn="l" rtl="0">
              <a:spcBef>
                <a:spcPts val="0"/>
              </a:spcBef>
              <a:spcAft>
                <a:spcPts val="0"/>
              </a:spcAft>
              <a:buNone/>
            </a:pPr>
            <a:r>
              <a:rPr lang="en-US">
                <a:latin typeface="Arial"/>
                <a:ea typeface="Arial"/>
                <a:cs typeface="Arial"/>
                <a:sym typeface="Arial"/>
              </a:rPr>
              <a:t>If you would, please save any questions until the end of the presentation. I will open it up to questions for the good of the group and then I will be around to answer any specific individual questions you may have.</a:t>
            </a:r>
            <a:endParaRPr>
              <a:latin typeface="Arial"/>
              <a:ea typeface="Arial"/>
              <a:cs typeface="Arial"/>
              <a:sym typeface="Arial"/>
            </a:endParaRPr>
          </a:p>
        </p:txBody>
      </p:sp>
      <p:sp>
        <p:nvSpPr>
          <p:cNvPr id="243" name="Google Shape;24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100">
                <a:solidFill>
                  <a:srgbClr val="000000"/>
                </a:solidFill>
              </a:rPr>
              <a:t>1</a:t>
            </a:fld>
            <a:endParaRPr sz="1100">
              <a:solidFill>
                <a:srgbClr val="000000"/>
              </a:solidFill>
            </a:endParaRPr>
          </a:p>
        </p:txBody>
      </p:sp>
      <p:sp>
        <p:nvSpPr>
          <p:cNvPr id="244" name="Google Shape;244;p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245" name="Google Shape;245;p1: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7919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0033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66743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385" name="Google Shape;385;p1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386" name="Google Shape;386;p11: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Free, 20 minutes, no essay</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r>
              <a:rPr lang="en-US"/>
              <a:t>Apply early so you will be ready when registration opens</a:t>
            </a:r>
            <a:endParaRPr/>
          </a:p>
          <a:p>
            <a:pPr marL="0" lvl="0" indent="0" algn="l" rtl="0">
              <a:spcBef>
                <a:spcPts val="360"/>
              </a:spcBef>
              <a:spcAft>
                <a:spcPts val="0"/>
              </a:spcAft>
              <a:buNone/>
            </a:pPr>
            <a:endParaRPr/>
          </a:p>
        </p:txBody>
      </p:sp>
      <p:sp>
        <p:nvSpPr>
          <p:cNvPr id="394" name="Google Shape;394;p1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395" name="Google Shape;395;p1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5" name="Google Shape;40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6" name="Google Shape;41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26" name="Google Shape;42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
        <p:nvSpPr>
          <p:cNvPr id="427" name="Google Shape;427;p1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428" name="Google Shape;428;p15: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If parents/students have checklist refer to it here.</a:t>
            </a:r>
            <a:endParaRPr/>
          </a:p>
        </p:txBody>
      </p:sp>
      <p:sp>
        <p:nvSpPr>
          <p:cNvPr id="438" name="Google Shape;438;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
        <p:nvSpPr>
          <p:cNvPr id="439" name="Google Shape;439;p1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440" name="Google Shape;440;p16: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8" name="Google Shape;44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5" name="Google Shape;25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Doesn’t that sound great? </a:t>
            </a:r>
            <a:endParaRPr/>
          </a:p>
          <a:p>
            <a:pPr marL="0" lvl="0" indent="0" algn="l" rtl="0">
              <a:spcBef>
                <a:spcPts val="0"/>
              </a:spcBef>
              <a:spcAft>
                <a:spcPts val="0"/>
              </a:spcAft>
              <a:buNone/>
            </a:pPr>
            <a:endParaRPr/>
          </a:p>
          <a:p>
            <a:pPr marL="0" lvl="0" indent="0" algn="l" rtl="0">
              <a:spcBef>
                <a:spcPts val="0"/>
              </a:spcBef>
              <a:spcAft>
                <a:spcPts val="0"/>
              </a:spcAft>
              <a:buNone/>
            </a:pPr>
            <a:r>
              <a:rPr lang="en-US"/>
              <a:t>Opportunity to get a jump start on college while you are still in high school!</a:t>
            </a:r>
            <a:endParaRPr/>
          </a:p>
          <a:p>
            <a:pPr marL="0" lvl="0" indent="0" algn="l" rtl="0">
              <a:spcBef>
                <a:spcPts val="0"/>
              </a:spcBef>
              <a:spcAft>
                <a:spcPts val="0"/>
              </a:spcAft>
              <a:buNone/>
            </a:pPr>
            <a:endParaRPr/>
          </a:p>
          <a:p>
            <a:pPr marL="0" lvl="0" indent="0" algn="l" rtl="0">
              <a:spcBef>
                <a:spcPts val="0"/>
              </a:spcBef>
              <a:spcAft>
                <a:spcPts val="0"/>
              </a:spcAft>
              <a:buNone/>
            </a:pPr>
            <a:r>
              <a:rPr lang="en-US"/>
              <a:t>We want you to be college ready – academically and socially</a:t>
            </a:r>
            <a:endParaRPr/>
          </a:p>
          <a:p>
            <a:pPr marL="0" lvl="0" indent="0" algn="l" rtl="0">
              <a:spcBef>
                <a:spcPts val="0"/>
              </a:spcBef>
              <a:spcAft>
                <a:spcPts val="0"/>
              </a:spcAft>
              <a:buNone/>
            </a:pPr>
            <a:endParaRPr/>
          </a:p>
          <a:p>
            <a:pPr marL="0" lvl="0" indent="0" algn="l" rtl="0">
              <a:spcBef>
                <a:spcPts val="0"/>
              </a:spcBef>
              <a:spcAft>
                <a:spcPts val="0"/>
              </a:spcAft>
              <a:buNone/>
            </a:pPr>
            <a:r>
              <a:rPr lang="en-US"/>
              <a:t>Courses are rigorous and follow college curriculum, taught by Collin professors  </a:t>
            </a:r>
            <a:endParaRPr/>
          </a:p>
          <a:p>
            <a:pPr marL="0" lvl="0" indent="0" algn="l" rtl="0">
              <a:spcBef>
                <a:spcPts val="0"/>
              </a:spcBef>
              <a:spcAft>
                <a:spcPts val="0"/>
              </a:spcAft>
              <a:buNone/>
            </a:pPr>
            <a:endParaRPr/>
          </a:p>
          <a:p>
            <a:pPr marL="0" lvl="0" indent="0" algn="l" rtl="0">
              <a:spcBef>
                <a:spcPts val="0"/>
              </a:spcBef>
              <a:spcAft>
                <a:spcPts val="0"/>
              </a:spcAft>
              <a:buNone/>
            </a:pPr>
            <a:r>
              <a:rPr lang="en-US"/>
              <a:t>This is the perfect way to get your feet wet and </a:t>
            </a:r>
            <a:endParaRPr/>
          </a:p>
          <a:p>
            <a:pPr marL="0" lvl="0" indent="0" algn="l" rtl="0">
              <a:spcBef>
                <a:spcPts val="0"/>
              </a:spcBef>
              <a:spcAft>
                <a:spcPts val="0"/>
              </a:spcAft>
              <a:buNone/>
            </a:pPr>
            <a:r>
              <a:rPr lang="en-US"/>
              <a:t>experience the expectations of a college course while still in HS.</a:t>
            </a:r>
            <a:endParaRPr/>
          </a:p>
          <a:p>
            <a:pPr marL="0" lvl="0" indent="0" algn="l" rtl="0">
              <a:spcBef>
                <a:spcPts val="0"/>
              </a:spcBef>
              <a:spcAft>
                <a:spcPts val="0"/>
              </a:spcAft>
              <a:buNone/>
            </a:pPr>
            <a:endParaRPr/>
          </a:p>
          <a:p>
            <a:pPr marL="0" lvl="0" indent="0" algn="l" rtl="0">
              <a:spcBef>
                <a:spcPts val="360"/>
              </a:spcBef>
              <a:spcAft>
                <a:spcPts val="0"/>
              </a:spcAft>
              <a:buNone/>
            </a:pPr>
            <a:r>
              <a:rPr lang="en-US"/>
              <a:t>Grades will follow you – transcript-official document</a:t>
            </a:r>
            <a:endParaRPr/>
          </a:p>
          <a:p>
            <a:pPr marL="0" lvl="0" indent="0" algn="l" rtl="0">
              <a:spcBef>
                <a:spcPts val="360"/>
              </a:spcBef>
              <a:spcAft>
                <a:spcPts val="0"/>
              </a:spcAft>
              <a:buNone/>
            </a:pPr>
            <a:endParaRPr/>
          </a:p>
          <a:p>
            <a:pPr marL="0" lvl="0" indent="0" algn="l" rtl="0">
              <a:spcBef>
                <a:spcPts val="360"/>
              </a:spcBef>
              <a:spcAft>
                <a:spcPts val="0"/>
              </a:spcAft>
              <a:buNone/>
            </a:pPr>
            <a:r>
              <a:rPr lang="en-US"/>
              <a:t>Save time and money and potentially earn up to a year or more of college credit before graduating high school. </a:t>
            </a:r>
            <a:endParaRPr/>
          </a:p>
          <a:p>
            <a:pPr marL="457200" lvl="1"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0"/>
              </a:spcBef>
              <a:spcAft>
                <a:spcPts val="0"/>
              </a:spcAft>
              <a:buNone/>
            </a:pPr>
            <a:endParaRPr/>
          </a:p>
        </p:txBody>
      </p:sp>
      <p:sp>
        <p:nvSpPr>
          <p:cNvPr id="256" name="Google Shape;256;p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257" name="Google Shape;257;p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Don’t forget the parent signature if they are under 18 years of age!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42BF17-7109-47FB-93F4-C8D0AFA24F2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51482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TSI-Texas Success Initiative</a:t>
            </a:r>
            <a:endParaRPr/>
          </a:p>
          <a:p>
            <a:pPr marL="0" lvl="0" indent="0" algn="l" rtl="0">
              <a:spcBef>
                <a:spcPts val="360"/>
              </a:spcBef>
              <a:spcAft>
                <a:spcPts val="0"/>
              </a:spcAft>
              <a:buNone/>
            </a:pPr>
            <a:endParaRPr/>
          </a:p>
          <a:p>
            <a:pPr marL="0" lvl="0" indent="0" algn="l" rtl="0">
              <a:spcBef>
                <a:spcPts val="360"/>
              </a:spcBef>
              <a:spcAft>
                <a:spcPts val="0"/>
              </a:spcAft>
              <a:buNone/>
            </a:pPr>
            <a:r>
              <a:rPr lang="en-US"/>
              <a:t>You must be assessed in reading, writing, and math or prove an exemption or waiver</a:t>
            </a:r>
            <a:endParaRPr/>
          </a:p>
          <a:p>
            <a:pPr marL="0" lvl="0" indent="0" algn="l" rtl="0">
              <a:spcBef>
                <a:spcPts val="360"/>
              </a:spcBef>
              <a:spcAft>
                <a:spcPts val="0"/>
              </a:spcAft>
              <a:buNone/>
            </a:pPr>
            <a:endParaRPr/>
          </a:p>
        </p:txBody>
      </p:sp>
      <p:sp>
        <p:nvSpPr>
          <p:cNvPr id="537" name="Google Shape;53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
        <p:nvSpPr>
          <p:cNvPr id="538" name="Google Shape;538;p2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539" name="Google Shape;539;p21: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Here are a couple of ways you can be exempt from needing the assessment</a:t>
            </a:r>
            <a:endParaRPr/>
          </a:p>
          <a:p>
            <a:pPr marL="0" lvl="0" indent="0" algn="l" rtl="0">
              <a:spcBef>
                <a:spcPts val="360"/>
              </a:spcBef>
              <a:spcAft>
                <a:spcPts val="0"/>
              </a:spcAft>
              <a:buNone/>
            </a:pPr>
            <a:endParaRPr/>
          </a:p>
          <a:p>
            <a:pPr marL="0" lvl="0" indent="0" algn="l" rtl="0">
              <a:spcBef>
                <a:spcPts val="360"/>
              </a:spcBef>
              <a:spcAft>
                <a:spcPts val="0"/>
              </a:spcAft>
              <a:buNone/>
            </a:pPr>
            <a:r>
              <a:rPr lang="en-US"/>
              <a:t>You just have to have one of these-not all, can be partially exempt, can mix and match, must have composite/combined to use ACT or SAT </a:t>
            </a:r>
            <a:endParaRPr/>
          </a:p>
          <a:p>
            <a:pPr marL="0" lvl="0" indent="0" algn="l" rtl="0">
              <a:spcBef>
                <a:spcPts val="360"/>
              </a:spcBef>
              <a:spcAft>
                <a:spcPts val="0"/>
              </a:spcAft>
              <a:buNone/>
            </a:pPr>
            <a:endParaRPr/>
          </a:p>
          <a:p>
            <a:pPr marL="0" lvl="0" indent="0" algn="l" rtl="0">
              <a:spcBef>
                <a:spcPts val="360"/>
              </a:spcBef>
              <a:spcAft>
                <a:spcPts val="0"/>
              </a:spcAft>
              <a:buNone/>
            </a:pPr>
            <a:r>
              <a:rPr lang="en-US"/>
              <a:t>We will need proof of your scores-could be on your transcript or sent directly from the testing source</a:t>
            </a:r>
            <a:endParaRPr/>
          </a:p>
          <a:p>
            <a:pPr marL="0" lvl="0" indent="0" algn="l" rtl="0">
              <a:spcBef>
                <a:spcPts val="360"/>
              </a:spcBef>
              <a:spcAft>
                <a:spcPts val="0"/>
              </a:spcAft>
              <a:buNone/>
            </a:pPr>
            <a:endParaRPr/>
          </a:p>
        </p:txBody>
      </p:sp>
      <p:sp>
        <p:nvSpPr>
          <p:cNvPr id="548" name="Google Shape;54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
        <p:nvSpPr>
          <p:cNvPr id="549" name="Google Shape;549;p2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550" name="Google Shape;550;p2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9" name="Google Shape;55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69" name="Google Shape;56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
        <p:nvSpPr>
          <p:cNvPr id="570" name="Google Shape;570;p2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571" name="Google Shape;571;p24: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579" name="Google Shape;579;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
        <p:nvSpPr>
          <p:cNvPr id="580" name="Google Shape;580;p2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581" name="Google Shape;581;p25: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Online Testing is available now, please visit the TSI website at Collin.edu.</a:t>
            </a:r>
            <a:endParaRPr/>
          </a:p>
        </p:txBody>
      </p:sp>
      <p:sp>
        <p:nvSpPr>
          <p:cNvPr id="592" name="Google Shape;592;p26: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593" name="Google Shape;593;p26: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594" name="Google Shape;594;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This is a state law</a:t>
            </a:r>
            <a:endParaRPr/>
          </a:p>
          <a:p>
            <a:pPr marL="0" lvl="0" indent="0" algn="l" rtl="0">
              <a:spcBef>
                <a:spcPts val="360"/>
              </a:spcBef>
              <a:spcAft>
                <a:spcPts val="0"/>
              </a:spcAft>
              <a:buNone/>
            </a:pPr>
            <a:endParaRPr/>
          </a:p>
          <a:p>
            <a:pPr marL="0" lvl="0" indent="0" algn="l" rtl="0">
              <a:spcBef>
                <a:spcPts val="360"/>
              </a:spcBef>
              <a:spcAft>
                <a:spcPts val="0"/>
              </a:spcAft>
              <a:buNone/>
            </a:pPr>
            <a:r>
              <a:rPr lang="en-US"/>
              <a:t>If you will be taking courses on a HS campus, you can fill out the purple request for exception form in your packet to exempt you from needing the vaccine, turn in to Admissions and Records prior to registration</a:t>
            </a:r>
            <a:endParaRPr/>
          </a:p>
          <a:p>
            <a:pPr marL="0" lvl="0" indent="0" algn="l" rtl="0">
              <a:spcBef>
                <a:spcPts val="360"/>
              </a:spcBef>
              <a:spcAft>
                <a:spcPts val="0"/>
              </a:spcAft>
              <a:buNone/>
            </a:pPr>
            <a:endParaRPr/>
          </a:p>
          <a:p>
            <a:pPr marL="0" lvl="0" indent="0" algn="l" rtl="0">
              <a:spcBef>
                <a:spcPts val="360"/>
              </a:spcBef>
              <a:spcAft>
                <a:spcPts val="0"/>
              </a:spcAft>
              <a:buNone/>
            </a:pPr>
            <a:r>
              <a:rPr lang="en-US"/>
              <a:t>Remember if you ever take a course on a Collin campus you will need the vaccination</a:t>
            </a:r>
            <a:endParaRPr/>
          </a:p>
          <a:p>
            <a:pPr marL="0" lvl="0" indent="0" algn="l" rtl="0">
              <a:spcBef>
                <a:spcPts val="360"/>
              </a:spcBef>
              <a:spcAft>
                <a:spcPts val="0"/>
              </a:spcAft>
              <a:buNone/>
            </a:pPr>
            <a:endParaRPr/>
          </a:p>
        </p:txBody>
      </p:sp>
      <p:sp>
        <p:nvSpPr>
          <p:cNvPr id="602" name="Google Shape;602;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
        <p:nvSpPr>
          <p:cNvPr id="603" name="Google Shape;603;p2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604" name="Google Shape;604;p27: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80000"/>
              </a:lnSpc>
              <a:spcBef>
                <a:spcPts val="0"/>
              </a:spcBef>
              <a:spcAft>
                <a:spcPts val="0"/>
              </a:spcAft>
              <a:buNone/>
            </a:pPr>
            <a:r>
              <a:rPr lang="en-US" sz="2220"/>
              <a:t>Turn in your packets to counselor </a:t>
            </a:r>
            <a:endParaRPr/>
          </a:p>
          <a:p>
            <a:pPr marL="0" lvl="0" indent="0" algn="l" rtl="0">
              <a:lnSpc>
                <a:spcPct val="80000"/>
              </a:lnSpc>
              <a:spcBef>
                <a:spcPts val="666"/>
              </a:spcBef>
              <a:spcAft>
                <a:spcPts val="0"/>
              </a:spcAft>
              <a:buNone/>
            </a:pPr>
            <a:endParaRPr sz="2220"/>
          </a:p>
          <a:p>
            <a:pPr marL="0" lvl="0" indent="0" algn="l" rtl="0">
              <a:lnSpc>
                <a:spcPct val="80000"/>
              </a:lnSpc>
              <a:spcBef>
                <a:spcPts val="666"/>
              </a:spcBef>
              <a:spcAft>
                <a:spcPts val="0"/>
              </a:spcAft>
              <a:buNone/>
            </a:pPr>
            <a:endParaRPr sz="2220"/>
          </a:p>
          <a:p>
            <a:pPr marL="0" lvl="0" indent="0" algn="l" rtl="0">
              <a:lnSpc>
                <a:spcPct val="80000"/>
              </a:lnSpc>
              <a:spcBef>
                <a:spcPts val="666"/>
              </a:spcBef>
              <a:spcAft>
                <a:spcPts val="0"/>
              </a:spcAft>
              <a:buNone/>
            </a:pPr>
            <a:r>
              <a:rPr lang="en-US" sz="2220"/>
              <a:t>Use </a:t>
            </a:r>
            <a:r>
              <a:rPr lang="en-US" sz="2220" u="sng"/>
              <a:t>Look Up Classes</a:t>
            </a:r>
            <a:r>
              <a:rPr lang="en-US" sz="2220"/>
              <a:t> to enroll in general population courses on a Collin College campus </a:t>
            </a:r>
            <a:endParaRPr/>
          </a:p>
          <a:p>
            <a:pPr marL="0" lvl="0" indent="0" algn="l" rtl="0">
              <a:lnSpc>
                <a:spcPct val="80000"/>
              </a:lnSpc>
              <a:spcBef>
                <a:spcPts val="666"/>
              </a:spcBef>
              <a:spcAft>
                <a:spcPts val="0"/>
              </a:spcAft>
              <a:buNone/>
            </a:pPr>
            <a:r>
              <a:rPr lang="en-US" sz="2220"/>
              <a:t>Use </a:t>
            </a:r>
            <a:r>
              <a:rPr lang="en-US" sz="2220" u="sng"/>
              <a:t>Add or Drop Classes</a:t>
            </a:r>
            <a:r>
              <a:rPr lang="en-US" sz="2220"/>
              <a:t> to enroll in classes on a high school/co-op campus</a:t>
            </a:r>
            <a:endParaRPr sz="2220" b="1"/>
          </a:p>
          <a:p>
            <a:pPr marL="457200" lvl="1" indent="0" algn="l" rtl="0">
              <a:lnSpc>
                <a:spcPct val="80000"/>
              </a:lnSpc>
              <a:spcBef>
                <a:spcPts val="666"/>
              </a:spcBef>
              <a:spcAft>
                <a:spcPts val="0"/>
              </a:spcAft>
              <a:buNone/>
            </a:pPr>
            <a:r>
              <a:rPr lang="en-US" sz="2220"/>
              <a:t>enter the specific course reference number (CRN) </a:t>
            </a:r>
            <a:endParaRPr/>
          </a:p>
          <a:p>
            <a:pPr marL="0" lvl="0" indent="0" algn="l" rtl="0">
              <a:lnSpc>
                <a:spcPct val="80000"/>
              </a:lnSpc>
              <a:spcBef>
                <a:spcPts val="666"/>
              </a:spcBef>
              <a:spcAft>
                <a:spcPts val="0"/>
              </a:spcAft>
              <a:buNone/>
            </a:pPr>
            <a:r>
              <a:rPr lang="en-US" sz="2220"/>
              <a:t>Be sure to select spring 2016 </a:t>
            </a:r>
            <a:r>
              <a:rPr lang="en-US" sz="2220" b="1" u="sng"/>
              <a:t>Credit</a:t>
            </a:r>
            <a:r>
              <a:rPr lang="en-US" sz="2220"/>
              <a:t> term</a:t>
            </a:r>
            <a:endParaRPr/>
          </a:p>
          <a:p>
            <a:pPr marL="0" lvl="0" indent="0" algn="l" rtl="0">
              <a:lnSpc>
                <a:spcPct val="80000"/>
              </a:lnSpc>
              <a:spcBef>
                <a:spcPts val="666"/>
              </a:spcBef>
              <a:spcAft>
                <a:spcPts val="0"/>
              </a:spcAft>
              <a:buNone/>
            </a:pPr>
            <a:r>
              <a:rPr lang="en-US" sz="2220"/>
              <a:t>Detailed instructions with dates can be found on your course schedule sheet</a:t>
            </a:r>
            <a:endParaRPr sz="1110"/>
          </a:p>
        </p:txBody>
      </p:sp>
      <p:sp>
        <p:nvSpPr>
          <p:cNvPr id="614" name="Google Shape;614;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
        <p:nvSpPr>
          <p:cNvPr id="615" name="Google Shape;615;p2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616" name="Google Shape;616;p28: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410639-B6E8-4718-941D-1EB8DB60CC4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6526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Talking point – emphasize the advantage of starting their next step ahead of schedule.  </a:t>
            </a:r>
            <a:endParaRPr/>
          </a:p>
        </p:txBody>
      </p:sp>
      <p:sp>
        <p:nvSpPr>
          <p:cNvPr id="266" name="Google Shape;266;p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267" name="Google Shape;267;p3: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2" name="Google Shape;64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2" name="Google Shape;65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80000"/>
              </a:lnSpc>
              <a:spcBef>
                <a:spcPts val="0"/>
              </a:spcBef>
              <a:spcAft>
                <a:spcPts val="0"/>
              </a:spcAft>
              <a:buNone/>
            </a:pPr>
            <a:r>
              <a:rPr lang="en-US" sz="2220"/>
              <a:t>Turn in your packets to counselor </a:t>
            </a:r>
            <a:endParaRPr/>
          </a:p>
          <a:p>
            <a:pPr marL="0" lvl="0" indent="0" algn="l" rtl="0">
              <a:lnSpc>
                <a:spcPct val="80000"/>
              </a:lnSpc>
              <a:spcBef>
                <a:spcPts val="666"/>
              </a:spcBef>
              <a:spcAft>
                <a:spcPts val="0"/>
              </a:spcAft>
              <a:buNone/>
            </a:pPr>
            <a:endParaRPr sz="2220"/>
          </a:p>
          <a:p>
            <a:pPr marL="0" lvl="0" indent="0" algn="l" rtl="0">
              <a:lnSpc>
                <a:spcPct val="80000"/>
              </a:lnSpc>
              <a:spcBef>
                <a:spcPts val="666"/>
              </a:spcBef>
              <a:spcAft>
                <a:spcPts val="0"/>
              </a:spcAft>
              <a:buNone/>
            </a:pPr>
            <a:endParaRPr sz="2220"/>
          </a:p>
          <a:p>
            <a:pPr marL="0" lvl="0" indent="0" algn="l" rtl="0">
              <a:lnSpc>
                <a:spcPct val="80000"/>
              </a:lnSpc>
              <a:spcBef>
                <a:spcPts val="666"/>
              </a:spcBef>
              <a:spcAft>
                <a:spcPts val="0"/>
              </a:spcAft>
              <a:buNone/>
            </a:pPr>
            <a:r>
              <a:rPr lang="en-US" sz="2220"/>
              <a:t>Use </a:t>
            </a:r>
            <a:r>
              <a:rPr lang="en-US" sz="2220" u="sng"/>
              <a:t>Look Up Classes</a:t>
            </a:r>
            <a:r>
              <a:rPr lang="en-US" sz="2220"/>
              <a:t> to enroll in general population courses on a Collin College campus </a:t>
            </a:r>
            <a:endParaRPr/>
          </a:p>
          <a:p>
            <a:pPr marL="0" lvl="0" indent="0" algn="l" rtl="0">
              <a:lnSpc>
                <a:spcPct val="80000"/>
              </a:lnSpc>
              <a:spcBef>
                <a:spcPts val="666"/>
              </a:spcBef>
              <a:spcAft>
                <a:spcPts val="0"/>
              </a:spcAft>
              <a:buNone/>
            </a:pPr>
            <a:r>
              <a:rPr lang="en-US" sz="2220"/>
              <a:t>Use </a:t>
            </a:r>
            <a:r>
              <a:rPr lang="en-US" sz="2220" u="sng"/>
              <a:t>Add or Drop Classes</a:t>
            </a:r>
            <a:r>
              <a:rPr lang="en-US" sz="2220"/>
              <a:t> to enroll in classes on a high school/co-op campus</a:t>
            </a:r>
            <a:endParaRPr sz="2220" b="1"/>
          </a:p>
          <a:p>
            <a:pPr marL="457200" lvl="1" indent="0" algn="l" rtl="0">
              <a:lnSpc>
                <a:spcPct val="80000"/>
              </a:lnSpc>
              <a:spcBef>
                <a:spcPts val="666"/>
              </a:spcBef>
              <a:spcAft>
                <a:spcPts val="0"/>
              </a:spcAft>
              <a:buNone/>
            </a:pPr>
            <a:r>
              <a:rPr lang="en-US" sz="2220"/>
              <a:t>enter the specific course reference number (CRN) </a:t>
            </a:r>
            <a:endParaRPr/>
          </a:p>
          <a:p>
            <a:pPr marL="0" lvl="0" indent="0" algn="l" rtl="0">
              <a:lnSpc>
                <a:spcPct val="80000"/>
              </a:lnSpc>
              <a:spcBef>
                <a:spcPts val="666"/>
              </a:spcBef>
              <a:spcAft>
                <a:spcPts val="0"/>
              </a:spcAft>
              <a:buNone/>
            </a:pPr>
            <a:r>
              <a:rPr lang="en-US" sz="2220"/>
              <a:t>Be sure to select spring 2016 </a:t>
            </a:r>
            <a:r>
              <a:rPr lang="en-US" sz="2220" b="1" u="sng"/>
              <a:t>Credit</a:t>
            </a:r>
            <a:r>
              <a:rPr lang="en-US" sz="2220"/>
              <a:t> term</a:t>
            </a:r>
            <a:endParaRPr/>
          </a:p>
          <a:p>
            <a:pPr marL="0" lvl="0" indent="0" algn="l" rtl="0">
              <a:lnSpc>
                <a:spcPct val="80000"/>
              </a:lnSpc>
              <a:spcBef>
                <a:spcPts val="666"/>
              </a:spcBef>
              <a:spcAft>
                <a:spcPts val="0"/>
              </a:spcAft>
              <a:buNone/>
            </a:pPr>
            <a:r>
              <a:rPr lang="en-US" sz="2220"/>
              <a:t>Detailed instructions with dates can be found on your course schedule sheet</a:t>
            </a:r>
            <a:endParaRPr sz="1110"/>
          </a:p>
        </p:txBody>
      </p:sp>
      <p:sp>
        <p:nvSpPr>
          <p:cNvPr id="661" name="Google Shape;661;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34</a:t>
            </a:fld>
            <a:endParaRPr>
              <a:solidFill>
                <a:srgbClr val="000000"/>
              </a:solidFill>
            </a:endParaRPr>
          </a:p>
        </p:txBody>
      </p:sp>
      <p:sp>
        <p:nvSpPr>
          <p:cNvPr id="662" name="Google Shape;662;p3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663" name="Google Shape;663;p3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1" name="Google Shape;68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E344D36-D7B0-4AEB-8630-E3776687A434}"/>
              </a:ext>
            </a:extLst>
          </p:cNvPr>
          <p:cNvSpPr>
            <a:spLocks noGrp="1"/>
          </p:cNvSpPr>
          <p:nvPr>
            <p:ph type="hdr" sz="quarter"/>
          </p:nvPr>
        </p:nvSpPr>
        <p:spPr/>
        <p:txBody>
          <a:bodyPr/>
          <a:lstStyle/>
          <a:p>
            <a:pPr>
              <a:defRPr/>
            </a:pPr>
            <a:r>
              <a:rPr lang="en-US"/>
              <a:t>Full Version of PowerPoint available at collin.edu/express/dualcredit/forms.html</a:t>
            </a:r>
          </a:p>
        </p:txBody>
      </p:sp>
      <p:sp>
        <p:nvSpPr>
          <p:cNvPr id="6" name="Footer Placeholder 5">
            <a:extLst>
              <a:ext uri="{FF2B5EF4-FFF2-40B4-BE49-F238E27FC236}">
                <a16:creationId xmlns:a16="http://schemas.microsoft.com/office/drawing/2014/main" id="{2778B5D5-8432-47B5-BA96-5E8A90518FDF}"/>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761276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01" name="Google Shape;701;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
        <p:nvSpPr>
          <p:cNvPr id="702" name="Google Shape;702;p3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703" name="Google Shape;703;p35: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3" name="Google Shape;71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Click image to access homepage. </a:t>
            </a:r>
            <a:endParaRPr/>
          </a:p>
        </p:txBody>
      </p:sp>
      <p:sp>
        <p:nvSpPr>
          <p:cNvPr id="721" name="Google Shape;721;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39</a:t>
            </a:fld>
            <a:endParaRPr>
              <a:solidFill>
                <a:srgbClr val="000000"/>
              </a:solidFill>
              <a:latin typeface="Calibri"/>
              <a:ea typeface="Calibri"/>
              <a:cs typeface="Calibri"/>
              <a:sym typeface="Calibri"/>
            </a:endParaRPr>
          </a:p>
        </p:txBody>
      </p:sp>
      <p:sp>
        <p:nvSpPr>
          <p:cNvPr id="722" name="Google Shape;722;p3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723" name="Google Shape;723;p37: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5" name="Google Shape;73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45" name="Google Shape;745;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78" name="Google Shape;278;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279" name="Google Shape;279;p4: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280" name="Google Shape;280;p4: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40:notes"/>
          <p:cNvSpPr>
            <a:spLocks noGrp="1" noRot="1" noChangeAspect="1"/>
          </p:cNvSpPr>
          <p:nvPr>
            <p:ph type="sldImg" idx="2"/>
          </p:nvPr>
        </p:nvSpPr>
        <p:spPr>
          <a:xfrm>
            <a:off x="4064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4" name="Google Shape;754;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Awareness of resources – both academic and personal</a:t>
            </a:r>
            <a:endParaRPr/>
          </a:p>
          <a:p>
            <a:pPr marL="0" lvl="0" indent="0" algn="l" rtl="0">
              <a:spcBef>
                <a:spcPts val="360"/>
              </a:spcBef>
              <a:spcAft>
                <a:spcPts val="0"/>
              </a:spcAft>
              <a:buNone/>
            </a:pPr>
            <a:endParaRPr/>
          </a:p>
          <a:p>
            <a:pPr marL="0" lvl="0" indent="0" algn="l" rtl="0">
              <a:spcBef>
                <a:spcPts val="360"/>
              </a:spcBef>
              <a:spcAft>
                <a:spcPts val="0"/>
              </a:spcAft>
              <a:buNone/>
            </a:pPr>
            <a:r>
              <a:rPr lang="en-US"/>
              <a:t>ACCESS  (Accommodations at Collin College for Equal Support Services) provides reasonable accommodations for students with documented disabilities. Contact them if you are needing resources such as extra time testing, if you need a note taker/recorder, test reader, </a:t>
            </a:r>
            <a:r>
              <a:rPr lang="en-US" err="1"/>
              <a:t>etc</a:t>
            </a:r>
            <a:r>
              <a:rPr lang="en-US"/>
              <a:t>….  Remember the requirements are different than they are at the high school level and you are responsible for seeking out their services.  Please do so as soon as possible so that they have plenty of time to work with you.</a:t>
            </a:r>
            <a:endParaRPr/>
          </a:p>
          <a:p>
            <a:pPr marL="0" lvl="0" indent="0" algn="l" rtl="0">
              <a:spcBef>
                <a:spcPts val="360"/>
              </a:spcBef>
              <a:spcAft>
                <a:spcPts val="0"/>
              </a:spcAft>
              <a:buNone/>
            </a:pPr>
            <a:endParaRPr/>
          </a:p>
          <a:p>
            <a:pPr marL="0" lvl="0" indent="0" algn="l" rtl="0">
              <a:spcBef>
                <a:spcPts val="360"/>
              </a:spcBef>
              <a:spcAft>
                <a:spcPts val="0"/>
              </a:spcAft>
              <a:buNone/>
            </a:pPr>
            <a:r>
              <a:rPr lang="en-US">
                <a:latin typeface="Arial"/>
                <a:ea typeface="Arial"/>
                <a:cs typeface="Arial"/>
                <a:sym typeface="Arial"/>
              </a:rPr>
              <a:t>Take advantage of tutoring, math lab, writing center</a:t>
            </a:r>
            <a:endParaRPr/>
          </a:p>
          <a:p>
            <a:pPr marL="0" lvl="0" indent="0" algn="l" rtl="0">
              <a:spcBef>
                <a:spcPts val="360"/>
              </a:spcBef>
              <a:spcAft>
                <a:spcPts val="0"/>
              </a:spcAft>
              <a:buNone/>
            </a:pPr>
            <a:endParaRPr/>
          </a:p>
          <a:p>
            <a:pPr marL="0" lvl="0" indent="0" algn="l" rtl="0">
              <a:spcBef>
                <a:spcPts val="360"/>
              </a:spcBef>
              <a:spcAft>
                <a:spcPts val="0"/>
              </a:spcAft>
              <a:buNone/>
            </a:pPr>
            <a:r>
              <a:rPr lang="en-US"/>
              <a:t>Free, all campuses</a:t>
            </a:r>
            <a:endParaRPr/>
          </a:p>
          <a:p>
            <a:pPr marL="0" lvl="0" indent="0" algn="l" rtl="0">
              <a:spcBef>
                <a:spcPts val="360"/>
              </a:spcBef>
              <a:spcAft>
                <a:spcPts val="0"/>
              </a:spcAft>
              <a:buNone/>
            </a:pPr>
            <a:endParaRPr/>
          </a:p>
          <a:p>
            <a:pPr marL="0" lvl="0" indent="0" algn="l" rtl="0">
              <a:spcBef>
                <a:spcPts val="360"/>
              </a:spcBef>
              <a:spcAft>
                <a:spcPts val="0"/>
              </a:spcAft>
              <a:buNone/>
            </a:pPr>
            <a:r>
              <a:rPr lang="en-US"/>
              <a:t>Please come to campus even if taking courses only on site at your high school</a:t>
            </a:r>
            <a:endParaRPr/>
          </a:p>
        </p:txBody>
      </p:sp>
      <p:sp>
        <p:nvSpPr>
          <p:cNvPr id="755" name="Google Shape;755;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42</a:t>
            </a:fld>
            <a:endParaRPr>
              <a:solidFill>
                <a:srgbClr val="000000"/>
              </a:solidFill>
              <a:latin typeface="Calibri"/>
              <a:ea typeface="Calibri"/>
              <a:cs typeface="Calibri"/>
              <a:sym typeface="Calibri"/>
            </a:endParaRPr>
          </a:p>
        </p:txBody>
      </p:sp>
      <p:sp>
        <p:nvSpPr>
          <p:cNvPr id="756" name="Google Shape;756;p40: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757" name="Google Shape;757;p40: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66" name="Google Shape;76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Be prepared – books can be more expensive than the class</a:t>
            </a:r>
            <a:endParaRPr/>
          </a:p>
          <a:p>
            <a:pPr marL="0" lvl="0" indent="0" algn="l" rtl="0">
              <a:spcBef>
                <a:spcPts val="360"/>
              </a:spcBef>
              <a:spcAft>
                <a:spcPts val="0"/>
              </a:spcAft>
              <a:buNone/>
            </a:pPr>
            <a:endParaRPr/>
          </a:p>
          <a:p>
            <a:pPr marL="0" lvl="0" indent="0" algn="l" rtl="0">
              <a:spcBef>
                <a:spcPts val="360"/>
              </a:spcBef>
              <a:spcAft>
                <a:spcPts val="0"/>
              </a:spcAft>
              <a:buNone/>
            </a:pPr>
            <a:r>
              <a:rPr lang="en-US"/>
              <a:t>Encourage you to shop around</a:t>
            </a:r>
            <a:endParaRPr/>
          </a:p>
          <a:p>
            <a:pPr marL="0" lvl="0" indent="0" algn="l" rtl="0">
              <a:spcBef>
                <a:spcPts val="360"/>
              </a:spcBef>
              <a:spcAft>
                <a:spcPts val="0"/>
              </a:spcAft>
              <a:buNone/>
            </a:pPr>
            <a:endParaRPr/>
          </a:p>
        </p:txBody>
      </p:sp>
      <p:sp>
        <p:nvSpPr>
          <p:cNvPr id="775" name="Google Shape;775;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
        <p:nvSpPr>
          <p:cNvPr id="776" name="Google Shape;776;p42: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777" name="Google Shape;777;p42: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94" name="Google Shape;794;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
        <p:nvSpPr>
          <p:cNvPr id="795" name="Google Shape;795;p43: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796" name="Google Shape;796;p43: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7bae97fa9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g7bae97fa9c_1_1:notes"/>
          <p:cNvSpPr txBox="1">
            <a:spLocks noGrp="1"/>
          </p:cNvSpPr>
          <p:nvPr>
            <p:ph type="body" idx="1"/>
          </p:nvPr>
        </p:nvSpPr>
        <p:spPr>
          <a:xfrm>
            <a:off x="685800" y="4343400"/>
            <a:ext cx="5486283" cy="4114918"/>
          </a:xfrm>
          <a:prstGeom prst="rect">
            <a:avLst/>
          </a:prstGeom>
          <a:noFill/>
          <a:ln>
            <a:noFill/>
          </a:ln>
        </p:spPr>
        <p:txBody>
          <a:bodyPr spcFirstLastPara="1" wrap="square" lIns="91433" tIns="45704" rIns="91433" bIns="45704" anchor="t" anchorCtr="0">
            <a:noAutofit/>
          </a:bodyPr>
          <a:lstStyle/>
          <a:p>
            <a:pPr>
              <a:spcBef>
                <a:spcPts val="0"/>
              </a:spcBef>
              <a:spcAft>
                <a:spcPts val="0"/>
              </a:spcAft>
            </a:pPr>
            <a:endParaRPr/>
          </a:p>
        </p:txBody>
      </p:sp>
      <p:sp>
        <p:nvSpPr>
          <p:cNvPr id="658" name="Google Shape;658;g7bae97fa9c_1_1:notes"/>
          <p:cNvSpPr txBox="1">
            <a:spLocks noGrp="1"/>
          </p:cNvSpPr>
          <p:nvPr>
            <p:ph type="sldNum" idx="12"/>
          </p:nvPr>
        </p:nvSpPr>
        <p:spPr>
          <a:xfrm>
            <a:off x="3884613" y="8685213"/>
            <a:ext cx="2971761" cy="457082"/>
          </a:xfrm>
          <a:prstGeom prst="rect">
            <a:avLst/>
          </a:prstGeom>
          <a:noFill/>
          <a:ln>
            <a:noFill/>
          </a:ln>
        </p:spPr>
        <p:txBody>
          <a:bodyPr spcFirstLastPara="1" wrap="square" lIns="91433" tIns="45704" rIns="91433" bIns="45704" anchor="b" anchorCtr="0">
            <a:noAutofit/>
          </a:bodyPr>
          <a:lstStyle/>
          <a:p>
            <a:pPr defTabSz="897301" fontAlgn="auto">
              <a:spcBef>
                <a:spcPts val="0"/>
              </a:spcBef>
              <a:spcAft>
                <a:spcPts val="0"/>
              </a:spcAft>
              <a:buClr>
                <a:srgbClr val="000000"/>
              </a:buClr>
              <a:defRPr/>
            </a:pPr>
            <a:fld id="{00000000-1234-1234-1234-123412341234}" type="slidenum">
              <a:rPr lang="en-US" sz="1400" kern="0">
                <a:solidFill>
                  <a:srgbClr val="000000"/>
                </a:solidFill>
                <a:latin typeface="Arial"/>
                <a:cs typeface="Arial"/>
                <a:sym typeface="Arial"/>
              </a:rPr>
              <a:pPr defTabSz="897301" fontAlgn="auto">
                <a:spcBef>
                  <a:spcPts val="0"/>
                </a:spcBef>
                <a:spcAft>
                  <a:spcPts val="0"/>
                </a:spcAft>
                <a:buClr>
                  <a:srgbClr val="000000"/>
                </a:buClr>
                <a:defRPr/>
              </a:pPr>
              <a:t>46</a:t>
            </a:fld>
            <a:endParaRPr sz="1400" kern="0">
              <a:solidFill>
                <a:srgbClr val="000000"/>
              </a:solidFill>
              <a:latin typeface="Arial"/>
              <a:cs typeface="Arial"/>
              <a:sym typeface="Arial"/>
            </a:endParaRPr>
          </a:p>
        </p:txBody>
      </p:sp>
      <p:sp>
        <p:nvSpPr>
          <p:cNvPr id="2" name="Header Placeholder 1">
            <a:extLst>
              <a:ext uri="{FF2B5EF4-FFF2-40B4-BE49-F238E27FC236}">
                <a16:creationId xmlns:a16="http://schemas.microsoft.com/office/drawing/2014/main" id="{705CF57A-BE46-476D-988A-49AA914D9836}"/>
              </a:ext>
            </a:extLst>
          </p:cNvPr>
          <p:cNvSpPr>
            <a:spLocks noGrp="1"/>
          </p:cNvSpPr>
          <p:nvPr>
            <p:ph type="hdr" sz="quarter"/>
          </p:nvPr>
        </p:nvSpPr>
        <p:spPr/>
        <p:txBody>
          <a:bodyPr/>
          <a:lstStyle/>
          <a:p>
            <a:pPr>
              <a:defRPr/>
            </a:pPr>
            <a:r>
              <a:rPr lang="en-US"/>
              <a:t>Full Version of PowerPoint available at collin.edu/express/dualcredit/forms.html</a:t>
            </a:r>
          </a:p>
        </p:txBody>
      </p:sp>
      <p:sp>
        <p:nvSpPr>
          <p:cNvPr id="4" name="Footer Placeholder 3">
            <a:extLst>
              <a:ext uri="{FF2B5EF4-FFF2-40B4-BE49-F238E27FC236}">
                <a16:creationId xmlns:a16="http://schemas.microsoft.com/office/drawing/2014/main" id="{5C860769-1E10-44E8-8CA6-3FE9EFEC8FDD}"/>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4500975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B11D9239-28B8-4BD4-95DC-B361C79BF070}"/>
              </a:ext>
            </a:extLst>
          </p:cNvPr>
          <p:cNvSpPr>
            <a:spLocks noGrp="1"/>
          </p:cNvSpPr>
          <p:nvPr>
            <p:ph type="hdr" sz="quarter"/>
          </p:nvPr>
        </p:nvSpPr>
        <p:spPr/>
        <p:txBody>
          <a:bodyPr/>
          <a:lstStyle/>
          <a:p>
            <a:pPr>
              <a:defRPr/>
            </a:pPr>
            <a:r>
              <a:rPr lang="en-US"/>
              <a:t>Full Version of PowerPoint available at collin.edu/express/dualcredit/forms.html</a:t>
            </a:r>
          </a:p>
        </p:txBody>
      </p:sp>
      <p:sp>
        <p:nvSpPr>
          <p:cNvPr id="6" name="Footer Placeholder 5">
            <a:extLst>
              <a:ext uri="{FF2B5EF4-FFF2-40B4-BE49-F238E27FC236}">
                <a16:creationId xmlns:a16="http://schemas.microsoft.com/office/drawing/2014/main" id="{5730DEFB-EC26-4FF0-AB15-1EBA62C863C2}"/>
              </a:ext>
            </a:extLst>
          </p:cNvPr>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7605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90" name="Google Shape;290;p5: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291" name="Google Shape;291;p5: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1" name="Google Shape;30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latin typeface="Arial"/>
                <a:ea typeface="Arial"/>
                <a:cs typeface="Arial"/>
                <a:sym typeface="Arial"/>
              </a:rPr>
              <a:t>Professors can set their own attendance policies, some deduct points after so many absences</a:t>
            </a:r>
            <a:endParaRPr/>
          </a:p>
          <a:p>
            <a:pPr marL="0" lvl="0" indent="0" algn="l" rtl="0">
              <a:spcBef>
                <a:spcPts val="360"/>
              </a:spcBef>
              <a:spcAft>
                <a:spcPts val="0"/>
              </a:spcAft>
              <a:buNone/>
            </a:pPr>
            <a:r>
              <a:rPr lang="en-US">
                <a:latin typeface="Arial"/>
                <a:ea typeface="Arial"/>
                <a:cs typeface="Arial"/>
                <a:sym typeface="Arial"/>
              </a:rPr>
              <a:t>Keep up with requirements in syllabus – readings, assignments, due dates, grading policy-use a planner!</a:t>
            </a:r>
            <a:endParaRPr/>
          </a:p>
          <a:p>
            <a:pPr marL="0" lvl="0" indent="0" algn="l" rtl="0">
              <a:spcBef>
                <a:spcPts val="360"/>
              </a:spcBef>
              <a:spcAft>
                <a:spcPts val="0"/>
              </a:spcAft>
              <a:buNone/>
            </a:pPr>
            <a:r>
              <a:rPr lang="en-US">
                <a:latin typeface="Arial"/>
                <a:ea typeface="Arial"/>
                <a:cs typeface="Arial"/>
                <a:sym typeface="Arial"/>
              </a:rPr>
              <a:t>Time mgmt – spend 2-3 hours outside of class reading and studying for every hour you are in class</a:t>
            </a:r>
            <a:endParaRPr/>
          </a:p>
          <a:p>
            <a:pPr marL="0" lvl="0" indent="0" algn="l" rtl="0">
              <a:spcBef>
                <a:spcPts val="360"/>
              </a:spcBef>
              <a:spcAft>
                <a:spcPts val="0"/>
              </a:spcAft>
              <a:buNone/>
            </a:pPr>
            <a:r>
              <a:rPr lang="en-US">
                <a:latin typeface="Arial"/>
                <a:ea typeface="Arial"/>
                <a:cs typeface="Arial"/>
                <a:sym typeface="Arial"/>
              </a:rPr>
              <a:t>Be sure to find the right balance between your HS/college course load and extracurricular activities (band, athletics, cheerleading, etc.)</a:t>
            </a:r>
            <a:endParaRPr/>
          </a:p>
          <a:p>
            <a:pPr marL="0" lvl="0" indent="0" algn="l" rtl="0">
              <a:spcBef>
                <a:spcPts val="36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t>We can talk in generalities to parents about the process for enrollment, but nothing specific about the student’s records at Collin</a:t>
            </a:r>
            <a:endParaRPr/>
          </a:p>
          <a:p>
            <a:pPr marL="0" lvl="0" indent="0" algn="l" rtl="0">
              <a:spcBef>
                <a:spcPts val="360"/>
              </a:spcBef>
              <a:spcAft>
                <a:spcPts val="0"/>
              </a:spcAft>
              <a:buNone/>
            </a:pPr>
            <a:r>
              <a:rPr lang="en-US"/>
              <a:t>Students are now adults in our eyes, opportunity for them to learn the college going process and take on new responsibilities</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309" name="Google Shape;309;p7: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310" name="Google Shape;310;p7: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4064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We can talk in generalities to parents about the process for enrollment, but nothing specific about the student’s records at Collin</a:t>
            </a:r>
            <a:endParaRPr/>
          </a:p>
          <a:p>
            <a:pPr marL="0" lvl="0" indent="0" algn="l" rtl="0">
              <a:spcBef>
                <a:spcPts val="360"/>
              </a:spcBef>
              <a:spcAft>
                <a:spcPts val="0"/>
              </a:spcAft>
              <a:buNone/>
            </a:pPr>
            <a:r>
              <a:rPr lang="en-US"/>
              <a:t>Students are now adults in our eyes, opportunity for them to learn the college going process and take on new responsibilities</a:t>
            </a:r>
            <a:endParaRPr/>
          </a:p>
          <a:p>
            <a:pPr marL="0" lvl="0" indent="0" algn="l" rtl="0">
              <a:spcBef>
                <a:spcPts val="360"/>
              </a:spcBef>
              <a:spcAft>
                <a:spcPts val="0"/>
              </a:spcAft>
              <a:buNone/>
            </a:pPr>
            <a:endParaRPr/>
          </a:p>
        </p:txBody>
      </p:sp>
      <p:sp>
        <p:nvSpPr>
          <p:cNvPr id="335" name="Google Shape;33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9</a:t>
            </a:fld>
            <a:endParaRPr>
              <a:solidFill>
                <a:srgbClr val="000000"/>
              </a:solidFill>
              <a:latin typeface="Calibri"/>
              <a:ea typeface="Calibri"/>
              <a:cs typeface="Calibri"/>
              <a:sym typeface="Calibri"/>
            </a:endParaRPr>
          </a:p>
        </p:txBody>
      </p:sp>
      <p:sp>
        <p:nvSpPr>
          <p:cNvPr id="336" name="Google Shape;336;p8: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337" name="Google Shape;337;p8: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You will get a packet from your counselor or here tonight</a:t>
            </a:r>
            <a:endParaRPr/>
          </a:p>
          <a:p>
            <a:pPr marL="0" lvl="0" indent="0" algn="l" rtl="0">
              <a:spcBef>
                <a:spcPts val="360"/>
              </a:spcBef>
              <a:spcAft>
                <a:spcPts val="0"/>
              </a:spcAft>
              <a:buNone/>
            </a:pPr>
            <a:endParaRPr/>
          </a:p>
          <a:p>
            <a:pPr marL="0" lvl="0" indent="0" algn="l" rtl="0">
              <a:spcBef>
                <a:spcPts val="360"/>
              </a:spcBef>
              <a:spcAft>
                <a:spcPts val="0"/>
              </a:spcAft>
              <a:buNone/>
            </a:pPr>
            <a:r>
              <a:rPr lang="en-US"/>
              <a:t>Remember this is a college course, follow same process as any college student plus permission from your school each semester</a:t>
            </a:r>
            <a:endParaRPr/>
          </a:p>
          <a:p>
            <a:pPr marL="0" lvl="0" indent="0" algn="l" rtl="0">
              <a:spcBef>
                <a:spcPts val="360"/>
              </a:spcBef>
              <a:spcAft>
                <a:spcPts val="0"/>
              </a:spcAft>
              <a:buNone/>
            </a:pPr>
            <a:endParaRPr/>
          </a:p>
          <a:p>
            <a:pPr marL="0" lvl="0" indent="0" algn="l" rtl="0">
              <a:spcBef>
                <a:spcPts val="810"/>
              </a:spcBef>
              <a:spcAft>
                <a:spcPts val="0"/>
              </a:spcAft>
              <a:buClr>
                <a:schemeClr val="dk1"/>
              </a:buClr>
              <a:buSzPts val="1200"/>
              <a:buFont typeface="Arial"/>
              <a:buNone/>
            </a:pPr>
            <a:r>
              <a:rPr lang="en-US"/>
              <a:t>C or better to maintain participation in the program, you are b</a:t>
            </a:r>
            <a:r>
              <a:rPr lang="en-US" sz="2700"/>
              <a:t>eginning a college transcript </a:t>
            </a:r>
            <a:endParaRPr/>
          </a:p>
          <a:p>
            <a:pPr marL="0" lvl="0" indent="0" algn="l" rtl="0">
              <a:spcBef>
                <a:spcPts val="810"/>
              </a:spcBef>
              <a:spcAft>
                <a:spcPts val="0"/>
              </a:spcAft>
              <a:buClr>
                <a:schemeClr val="dk1"/>
              </a:buClr>
              <a:buSzPts val="2700"/>
              <a:buFont typeface="Arial"/>
              <a:buNone/>
            </a:pPr>
            <a:r>
              <a:rPr lang="en-US" sz="2700"/>
              <a:t>	</a:t>
            </a:r>
            <a:r>
              <a:rPr lang="en-US" sz="2200"/>
              <a:t>Grades earned become part of permanent academic record</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345" name="Google Shape;34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
        <p:nvSpPr>
          <p:cNvPr id="346" name="Google Shape;346;p9: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Full Version of PowerPoint available at collin.edu/express/dualcredit/forms.html</a:t>
            </a:r>
            <a:endParaRPr/>
          </a:p>
        </p:txBody>
      </p:sp>
      <p:sp>
        <p:nvSpPr>
          <p:cNvPr id="347" name="Google Shape;347;p9:notes"/>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4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4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8" name="Google Shape;18;p4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72"/>
        <p:cNvGrpSpPr/>
        <p:nvPr/>
      </p:nvGrpSpPr>
      <p:grpSpPr>
        <a:xfrm>
          <a:off x="0" y="0"/>
          <a:ext cx="0" cy="0"/>
          <a:chOff x="0" y="0"/>
          <a:chExt cx="0" cy="0"/>
        </a:xfrm>
      </p:grpSpPr>
      <p:sp>
        <p:nvSpPr>
          <p:cNvPr id="73" name="Google Shape;73;p7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7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2"/>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72"/>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69"/>
        <p:cNvGrpSpPr/>
        <p:nvPr/>
      </p:nvGrpSpPr>
      <p:grpSpPr>
        <a:xfrm>
          <a:off x="0" y="0"/>
          <a:ext cx="0" cy="0"/>
          <a:chOff x="0" y="0"/>
          <a:chExt cx="0" cy="0"/>
        </a:xfrm>
      </p:grpSpPr>
      <p:sp>
        <p:nvSpPr>
          <p:cNvPr id="170" name="Google Shape;170;p5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5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172" name="Google Shape;172;p5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173" name="Google Shape;173;p5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5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5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76"/>
        <p:cNvGrpSpPr/>
        <p:nvPr/>
      </p:nvGrpSpPr>
      <p:grpSpPr>
        <a:xfrm>
          <a:off x="0" y="0"/>
          <a:ext cx="0" cy="0"/>
          <a:chOff x="0" y="0"/>
          <a:chExt cx="0" cy="0"/>
        </a:xfrm>
      </p:grpSpPr>
      <p:sp>
        <p:nvSpPr>
          <p:cNvPr id="177" name="Google Shape;177;p7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 name="Google Shape;178;p73"/>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chemeClr val="lt1"/>
              </a:buClr>
              <a:buSzPts val="2800"/>
              <a:buNone/>
              <a:defRPr>
                <a:solidFill>
                  <a:schemeClr val="lt1"/>
                </a:solidFill>
              </a:defRPr>
            </a:lvl2pPr>
            <a:lvl3pPr lvl="2" algn="ctr">
              <a:spcBef>
                <a:spcPts val="480"/>
              </a:spcBef>
              <a:spcAft>
                <a:spcPts val="0"/>
              </a:spcAft>
              <a:buClr>
                <a:schemeClr val="lt1"/>
              </a:buClr>
              <a:buSzPts val="2400"/>
              <a:buNone/>
              <a:defRPr>
                <a:solidFill>
                  <a:schemeClr val="lt1"/>
                </a:solidFill>
              </a:defRPr>
            </a:lvl3pPr>
            <a:lvl4pPr lvl="3" algn="ctr">
              <a:spcBef>
                <a:spcPts val="400"/>
              </a:spcBef>
              <a:spcAft>
                <a:spcPts val="0"/>
              </a:spcAft>
              <a:buClr>
                <a:schemeClr val="lt1"/>
              </a:buClr>
              <a:buSzPts val="2000"/>
              <a:buNone/>
              <a:defRPr>
                <a:solidFill>
                  <a:schemeClr val="lt1"/>
                </a:solidFill>
              </a:defRPr>
            </a:lvl4pPr>
            <a:lvl5pPr lvl="4" algn="ctr">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a:endParaRPr/>
          </a:p>
        </p:txBody>
      </p:sp>
      <p:sp>
        <p:nvSpPr>
          <p:cNvPr id="179" name="Google Shape;179;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82"/>
        <p:cNvGrpSpPr/>
        <p:nvPr/>
      </p:nvGrpSpPr>
      <p:grpSpPr>
        <a:xfrm>
          <a:off x="0" y="0"/>
          <a:ext cx="0" cy="0"/>
          <a:chOff x="0" y="0"/>
          <a:chExt cx="0" cy="0"/>
        </a:xfrm>
      </p:grpSpPr>
      <p:sp>
        <p:nvSpPr>
          <p:cNvPr id="183" name="Google Shape;183;p7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7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85" name="Google Shape;185;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88"/>
        <p:cNvGrpSpPr/>
        <p:nvPr/>
      </p:nvGrpSpPr>
      <p:grpSpPr>
        <a:xfrm>
          <a:off x="0" y="0"/>
          <a:ext cx="0" cy="0"/>
          <a:chOff x="0" y="0"/>
          <a:chExt cx="0" cy="0"/>
        </a:xfrm>
      </p:grpSpPr>
      <p:sp>
        <p:nvSpPr>
          <p:cNvPr id="189" name="Google Shape;189;p75"/>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Trebuchet MS"/>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7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chemeClr val="lt1"/>
              </a:buClr>
              <a:buSzPts val="2000"/>
              <a:buNone/>
              <a:defRPr sz="2000">
                <a:solidFill>
                  <a:schemeClr val="lt1"/>
                </a:solidFill>
              </a:defRPr>
            </a:lvl1pPr>
            <a:lvl2pPr marL="914400" lvl="1" indent="-228600" algn="l">
              <a:spcBef>
                <a:spcPts val="360"/>
              </a:spcBef>
              <a:spcAft>
                <a:spcPts val="0"/>
              </a:spcAft>
              <a:buClr>
                <a:schemeClr val="lt1"/>
              </a:buClr>
              <a:buSzPts val="1800"/>
              <a:buNone/>
              <a:defRPr sz="1800">
                <a:solidFill>
                  <a:schemeClr val="lt1"/>
                </a:solidFill>
              </a:defRPr>
            </a:lvl2pPr>
            <a:lvl3pPr marL="1371600" lvl="2" indent="-228600" algn="l">
              <a:spcBef>
                <a:spcPts val="32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80"/>
              </a:spcBef>
              <a:spcAft>
                <a:spcPts val="0"/>
              </a:spcAft>
              <a:buClr>
                <a:schemeClr val="lt1"/>
              </a:buClr>
              <a:buSzPts val="1400"/>
              <a:buNone/>
              <a:defRPr sz="1400">
                <a:solidFill>
                  <a:schemeClr val="lt1"/>
                </a:solidFill>
              </a:defRPr>
            </a:lvl5pPr>
            <a:lvl6pPr marL="2743200" lvl="5" indent="-228600" algn="l">
              <a:spcBef>
                <a:spcPts val="280"/>
              </a:spcBef>
              <a:spcAft>
                <a:spcPts val="0"/>
              </a:spcAft>
              <a:buClr>
                <a:schemeClr val="lt1"/>
              </a:buClr>
              <a:buSzPts val="1400"/>
              <a:buNone/>
              <a:defRPr sz="1400">
                <a:solidFill>
                  <a:schemeClr val="lt1"/>
                </a:solidFill>
              </a:defRPr>
            </a:lvl6pPr>
            <a:lvl7pPr marL="3200400" lvl="6" indent="-228600" algn="l">
              <a:spcBef>
                <a:spcPts val="280"/>
              </a:spcBef>
              <a:spcAft>
                <a:spcPts val="0"/>
              </a:spcAft>
              <a:buClr>
                <a:schemeClr val="lt1"/>
              </a:buClr>
              <a:buSzPts val="1400"/>
              <a:buNone/>
              <a:defRPr sz="1400">
                <a:solidFill>
                  <a:schemeClr val="lt1"/>
                </a:solidFill>
              </a:defRPr>
            </a:lvl7pPr>
            <a:lvl8pPr marL="3657600" lvl="7" indent="-228600" algn="l">
              <a:spcBef>
                <a:spcPts val="280"/>
              </a:spcBef>
              <a:spcAft>
                <a:spcPts val="0"/>
              </a:spcAft>
              <a:buClr>
                <a:schemeClr val="lt1"/>
              </a:buClr>
              <a:buSzPts val="1400"/>
              <a:buNone/>
              <a:defRPr sz="1400">
                <a:solidFill>
                  <a:schemeClr val="lt1"/>
                </a:solidFill>
              </a:defRPr>
            </a:lvl8pPr>
            <a:lvl9pPr marL="4114800" lvl="8" indent="-228600" algn="l">
              <a:spcBef>
                <a:spcPts val="280"/>
              </a:spcBef>
              <a:spcAft>
                <a:spcPts val="0"/>
              </a:spcAft>
              <a:buClr>
                <a:schemeClr val="lt1"/>
              </a:buClr>
              <a:buSzPts val="1400"/>
              <a:buNone/>
              <a:defRPr sz="1400">
                <a:solidFill>
                  <a:schemeClr val="lt1"/>
                </a:solidFill>
              </a:defRPr>
            </a:lvl9pPr>
          </a:lstStyle>
          <a:p>
            <a:endParaRPr/>
          </a:p>
        </p:txBody>
      </p:sp>
      <p:sp>
        <p:nvSpPr>
          <p:cNvPr id="191" name="Google Shape;191;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94"/>
        <p:cNvGrpSpPr/>
        <p:nvPr/>
      </p:nvGrpSpPr>
      <p:grpSpPr>
        <a:xfrm>
          <a:off x="0" y="0"/>
          <a:ext cx="0" cy="0"/>
          <a:chOff x="0" y="0"/>
          <a:chExt cx="0" cy="0"/>
        </a:xfrm>
      </p:grpSpPr>
      <p:sp>
        <p:nvSpPr>
          <p:cNvPr id="195" name="Google Shape;195;p7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4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7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197" name="Google Shape;197;p7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198" name="Google Shape;198;p7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199" name="Google Shape;199;p7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200" name="Google Shape;200;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203"/>
        <p:cNvGrpSpPr/>
        <p:nvPr/>
      </p:nvGrpSpPr>
      <p:grpSpPr>
        <a:xfrm>
          <a:off x="0" y="0"/>
          <a:ext cx="0" cy="0"/>
          <a:chOff x="0" y="0"/>
          <a:chExt cx="0" cy="0"/>
        </a:xfrm>
      </p:grpSpPr>
      <p:sp>
        <p:nvSpPr>
          <p:cNvPr id="204" name="Google Shape;204;p7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7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7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7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08"/>
        <p:cNvGrpSpPr/>
        <p:nvPr/>
      </p:nvGrpSpPr>
      <p:grpSpPr>
        <a:xfrm>
          <a:off x="0" y="0"/>
          <a:ext cx="0" cy="0"/>
          <a:chOff x="0" y="0"/>
          <a:chExt cx="0" cy="0"/>
        </a:xfrm>
      </p:grpSpPr>
      <p:sp>
        <p:nvSpPr>
          <p:cNvPr id="209" name="Google Shape;209;p7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7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7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12"/>
        <p:cNvGrpSpPr/>
        <p:nvPr/>
      </p:nvGrpSpPr>
      <p:grpSpPr>
        <a:xfrm>
          <a:off x="0" y="0"/>
          <a:ext cx="0" cy="0"/>
          <a:chOff x="0" y="0"/>
          <a:chExt cx="0" cy="0"/>
        </a:xfrm>
      </p:grpSpPr>
      <p:sp>
        <p:nvSpPr>
          <p:cNvPr id="213" name="Google Shape;213;p7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Trebuchet M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7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sz="3200"/>
            </a:lvl1pPr>
            <a:lvl2pPr marL="914400" lvl="1" indent="-406400" algn="l">
              <a:spcBef>
                <a:spcPts val="560"/>
              </a:spcBef>
              <a:spcAft>
                <a:spcPts val="0"/>
              </a:spcAft>
              <a:buClr>
                <a:schemeClr val="lt1"/>
              </a:buClr>
              <a:buSzPts val="2800"/>
              <a:buChar char="–"/>
              <a:defRPr sz="2800"/>
            </a:lvl2pPr>
            <a:lvl3pPr marL="1371600" lvl="2" indent="-381000" algn="l">
              <a:spcBef>
                <a:spcPts val="480"/>
              </a:spcBef>
              <a:spcAft>
                <a:spcPts val="0"/>
              </a:spcAft>
              <a:buClr>
                <a:schemeClr val="lt1"/>
              </a:buClr>
              <a:buSzPts val="2400"/>
              <a:buChar char="•"/>
              <a:defRPr sz="2400"/>
            </a:lvl3pPr>
            <a:lvl4pPr marL="1828800" lvl="3" indent="-355600" algn="l">
              <a:spcBef>
                <a:spcPts val="400"/>
              </a:spcBef>
              <a:spcAft>
                <a:spcPts val="0"/>
              </a:spcAft>
              <a:buClr>
                <a:schemeClr val="lt1"/>
              </a:buClr>
              <a:buSzPts val="2000"/>
              <a:buChar char="–"/>
              <a:defRPr sz="2000"/>
            </a:lvl4pPr>
            <a:lvl5pPr marL="2286000" lvl="4" indent="-355600" algn="l">
              <a:spcBef>
                <a:spcPts val="400"/>
              </a:spcBef>
              <a:spcAft>
                <a:spcPts val="0"/>
              </a:spcAft>
              <a:buClr>
                <a:schemeClr val="lt1"/>
              </a:buClr>
              <a:buSzPts val="2000"/>
              <a:buChar char="»"/>
              <a:defRPr sz="2000"/>
            </a:lvl5pPr>
            <a:lvl6pPr marL="2743200" lvl="5" indent="-355600" algn="l">
              <a:spcBef>
                <a:spcPts val="400"/>
              </a:spcBef>
              <a:spcAft>
                <a:spcPts val="0"/>
              </a:spcAft>
              <a:buClr>
                <a:schemeClr val="lt1"/>
              </a:buClr>
              <a:buSzPts val="2000"/>
              <a:buChar char="•"/>
              <a:defRPr sz="2000"/>
            </a:lvl6pPr>
            <a:lvl7pPr marL="3200400" lvl="6" indent="-355600" algn="l">
              <a:spcBef>
                <a:spcPts val="400"/>
              </a:spcBef>
              <a:spcAft>
                <a:spcPts val="0"/>
              </a:spcAft>
              <a:buClr>
                <a:schemeClr val="lt1"/>
              </a:buClr>
              <a:buSzPts val="2000"/>
              <a:buChar char="•"/>
              <a:defRPr sz="2000"/>
            </a:lvl7pPr>
            <a:lvl8pPr marL="3657600" lvl="7" indent="-355600" algn="l">
              <a:spcBef>
                <a:spcPts val="400"/>
              </a:spcBef>
              <a:spcAft>
                <a:spcPts val="0"/>
              </a:spcAft>
              <a:buClr>
                <a:schemeClr val="lt1"/>
              </a:buClr>
              <a:buSzPts val="2000"/>
              <a:buChar char="•"/>
              <a:defRPr sz="2000"/>
            </a:lvl8pPr>
            <a:lvl9pPr marL="4114800" lvl="8" indent="-355600" algn="l">
              <a:spcBef>
                <a:spcPts val="400"/>
              </a:spcBef>
              <a:spcAft>
                <a:spcPts val="0"/>
              </a:spcAft>
              <a:buClr>
                <a:schemeClr val="lt1"/>
              </a:buClr>
              <a:buSzPts val="2000"/>
              <a:buChar char="•"/>
              <a:defRPr sz="2000"/>
            </a:lvl9pPr>
          </a:lstStyle>
          <a:p>
            <a:endParaRPr/>
          </a:p>
        </p:txBody>
      </p:sp>
      <p:sp>
        <p:nvSpPr>
          <p:cNvPr id="215" name="Google Shape;215;p7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216" name="Google Shape;216;p7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7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
        <p:cNvGrpSpPr/>
        <p:nvPr/>
      </p:nvGrpSpPr>
      <p:grpSpPr>
        <a:xfrm>
          <a:off x="0" y="0"/>
          <a:ext cx="0" cy="0"/>
          <a:chOff x="0" y="0"/>
          <a:chExt cx="0" cy="0"/>
        </a:xfrm>
      </p:grpSpPr>
      <p:sp>
        <p:nvSpPr>
          <p:cNvPr id="22" name="Google Shape;22;p6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6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6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19"/>
        <p:cNvGrpSpPr/>
        <p:nvPr/>
      </p:nvGrpSpPr>
      <p:grpSpPr>
        <a:xfrm>
          <a:off x="0" y="0"/>
          <a:ext cx="0" cy="0"/>
          <a:chOff x="0" y="0"/>
          <a:chExt cx="0" cy="0"/>
        </a:xfrm>
      </p:grpSpPr>
      <p:sp>
        <p:nvSpPr>
          <p:cNvPr id="220" name="Google Shape;220;p8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Trebuchet M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8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lt1"/>
              </a:buClr>
              <a:buSzPts val="3200"/>
              <a:buFont typeface="Arial"/>
              <a:buNone/>
              <a:defRPr sz="3200" b="0" i="0" u="none" strike="noStrike" cap="none">
                <a:solidFill>
                  <a:schemeClr val="lt1"/>
                </a:solidFill>
                <a:latin typeface="Georgia"/>
                <a:ea typeface="Georgia"/>
                <a:cs typeface="Georgia"/>
                <a:sym typeface="Georgia"/>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Georgia"/>
                <a:ea typeface="Georgia"/>
                <a:cs typeface="Georgia"/>
                <a:sym typeface="Georgia"/>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Georgia"/>
                <a:ea typeface="Georgia"/>
                <a:cs typeface="Georgia"/>
                <a:sym typeface="Georgia"/>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Georgia"/>
                <a:ea typeface="Georgia"/>
                <a:cs typeface="Georgia"/>
                <a:sym typeface="Georgia"/>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Georgia"/>
                <a:ea typeface="Georgia"/>
                <a:cs typeface="Georgia"/>
                <a:sym typeface="Georgia"/>
              </a:defRPr>
            </a:lvl5pPr>
            <a:lvl6pPr marR="0" lvl="5" algn="l" rtl="0">
              <a:spcBef>
                <a:spcPts val="400"/>
              </a:spcBef>
              <a:spcAft>
                <a:spcPts val="0"/>
              </a:spcAft>
              <a:buClr>
                <a:schemeClr val="lt1"/>
              </a:buClr>
              <a:buSzPts val="2000"/>
              <a:buFont typeface="Arial"/>
              <a:buNone/>
              <a:defRPr sz="2000" b="0" i="0" u="none" strike="noStrike" cap="none">
                <a:solidFill>
                  <a:schemeClr val="lt1"/>
                </a:solidFill>
                <a:latin typeface="Georgia"/>
                <a:ea typeface="Georgia"/>
                <a:cs typeface="Georgia"/>
                <a:sym typeface="Georgia"/>
              </a:defRPr>
            </a:lvl6pPr>
            <a:lvl7pPr marR="0" lvl="6" algn="l" rtl="0">
              <a:spcBef>
                <a:spcPts val="400"/>
              </a:spcBef>
              <a:spcAft>
                <a:spcPts val="0"/>
              </a:spcAft>
              <a:buClr>
                <a:schemeClr val="lt1"/>
              </a:buClr>
              <a:buSzPts val="2000"/>
              <a:buFont typeface="Arial"/>
              <a:buNone/>
              <a:defRPr sz="2000" b="0" i="0" u="none" strike="noStrike" cap="none">
                <a:solidFill>
                  <a:schemeClr val="lt1"/>
                </a:solidFill>
                <a:latin typeface="Georgia"/>
                <a:ea typeface="Georgia"/>
                <a:cs typeface="Georgia"/>
                <a:sym typeface="Georgia"/>
              </a:defRPr>
            </a:lvl7pPr>
            <a:lvl8pPr marR="0" lvl="7" algn="l" rtl="0">
              <a:spcBef>
                <a:spcPts val="400"/>
              </a:spcBef>
              <a:spcAft>
                <a:spcPts val="0"/>
              </a:spcAft>
              <a:buClr>
                <a:schemeClr val="lt1"/>
              </a:buClr>
              <a:buSzPts val="2000"/>
              <a:buFont typeface="Arial"/>
              <a:buNone/>
              <a:defRPr sz="2000" b="0" i="0" u="none" strike="noStrike" cap="none">
                <a:solidFill>
                  <a:schemeClr val="lt1"/>
                </a:solidFill>
                <a:latin typeface="Georgia"/>
                <a:ea typeface="Georgia"/>
                <a:cs typeface="Georgia"/>
                <a:sym typeface="Georgia"/>
              </a:defRPr>
            </a:lvl8pPr>
            <a:lvl9pPr marR="0" lvl="8" algn="l" rtl="0">
              <a:spcBef>
                <a:spcPts val="400"/>
              </a:spcBef>
              <a:spcAft>
                <a:spcPts val="0"/>
              </a:spcAft>
              <a:buClr>
                <a:schemeClr val="lt1"/>
              </a:buClr>
              <a:buSzPts val="2000"/>
              <a:buFont typeface="Arial"/>
              <a:buNone/>
              <a:defRPr sz="2000" b="0" i="0" u="none" strike="noStrike" cap="none">
                <a:solidFill>
                  <a:schemeClr val="lt1"/>
                </a:solidFill>
                <a:latin typeface="Georgia"/>
                <a:ea typeface="Georgia"/>
                <a:cs typeface="Georgia"/>
                <a:sym typeface="Georgia"/>
              </a:defRPr>
            </a:lvl9pPr>
          </a:lstStyle>
          <a:p>
            <a:endParaRPr/>
          </a:p>
        </p:txBody>
      </p:sp>
      <p:sp>
        <p:nvSpPr>
          <p:cNvPr id="222" name="Google Shape;222;p8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223" name="Google Shape;223;p8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8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8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226"/>
        <p:cNvGrpSpPr/>
        <p:nvPr/>
      </p:nvGrpSpPr>
      <p:grpSpPr>
        <a:xfrm>
          <a:off x="0" y="0"/>
          <a:ext cx="0" cy="0"/>
          <a:chOff x="0" y="0"/>
          <a:chExt cx="0" cy="0"/>
        </a:xfrm>
      </p:grpSpPr>
      <p:sp>
        <p:nvSpPr>
          <p:cNvPr id="227" name="Google Shape;227;p8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81"/>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29" name="Google Shape;229;p8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8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8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32"/>
        <p:cNvGrpSpPr/>
        <p:nvPr/>
      </p:nvGrpSpPr>
      <p:grpSpPr>
        <a:xfrm>
          <a:off x="0" y="0"/>
          <a:ext cx="0" cy="0"/>
          <a:chOff x="0" y="0"/>
          <a:chExt cx="0" cy="0"/>
        </a:xfrm>
      </p:grpSpPr>
      <p:sp>
        <p:nvSpPr>
          <p:cNvPr id="233" name="Google Shape;233;p82"/>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82"/>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235" name="Google Shape;235;p8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8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38"/>
        <p:cNvGrpSpPr/>
        <p:nvPr/>
      </p:nvGrpSpPr>
      <p:grpSpPr>
        <a:xfrm>
          <a:off x="0" y="0"/>
          <a:ext cx="0" cy="0"/>
          <a:chOff x="0" y="0"/>
          <a:chExt cx="0" cy="0"/>
        </a:xfrm>
      </p:grpSpPr>
      <p:sp>
        <p:nvSpPr>
          <p:cNvPr id="239" name="Google Shape;239;p83"/>
          <p:cNvSpPr/>
          <p:nvPr/>
        </p:nvSpPr>
        <p:spPr>
          <a:xfrm>
            <a:off x="152400" y="190500"/>
            <a:ext cx="11899900" cy="6477000"/>
          </a:xfrm>
          <a:prstGeom prst="rect">
            <a:avLst/>
          </a:prstGeom>
          <a:noFill/>
          <a:ln w="984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7"/>
        <p:cNvGrpSpPr/>
        <p:nvPr/>
      </p:nvGrpSpPr>
      <p:grpSpPr>
        <a:xfrm>
          <a:off x="0" y="0"/>
          <a:ext cx="0" cy="0"/>
          <a:chOff x="0" y="0"/>
          <a:chExt cx="0" cy="0"/>
        </a:xfrm>
      </p:grpSpPr>
      <p:sp>
        <p:nvSpPr>
          <p:cNvPr id="28" name="Google Shape;28;p6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6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30" name="Google Shape;30;p6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33"/>
        <p:cNvGrpSpPr/>
        <p:nvPr/>
      </p:nvGrpSpPr>
      <p:grpSpPr>
        <a:xfrm>
          <a:off x="0" y="0"/>
          <a:ext cx="0" cy="0"/>
          <a:chOff x="0" y="0"/>
          <a:chExt cx="0" cy="0"/>
        </a:xfrm>
      </p:grpSpPr>
      <p:sp>
        <p:nvSpPr>
          <p:cNvPr id="34" name="Google Shape;34;p6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6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6" name="Google Shape;36;p6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7" name="Google Shape;37;p6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40"/>
        <p:cNvGrpSpPr/>
        <p:nvPr/>
      </p:nvGrpSpPr>
      <p:grpSpPr>
        <a:xfrm>
          <a:off x="0" y="0"/>
          <a:ext cx="0" cy="0"/>
          <a:chOff x="0" y="0"/>
          <a:chExt cx="0" cy="0"/>
        </a:xfrm>
      </p:grpSpPr>
      <p:sp>
        <p:nvSpPr>
          <p:cNvPr id="41" name="Google Shape;41;p6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3" name="Google Shape;43;p6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4" name="Google Shape;44;p6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45" name="Google Shape;45;p6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46" name="Google Shape;46;p6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49"/>
        <p:cNvGrpSpPr/>
        <p:nvPr/>
      </p:nvGrpSpPr>
      <p:grpSpPr>
        <a:xfrm>
          <a:off x="0" y="0"/>
          <a:ext cx="0" cy="0"/>
          <a:chOff x="0" y="0"/>
          <a:chExt cx="0" cy="0"/>
        </a:xfrm>
      </p:grpSpPr>
      <p:sp>
        <p:nvSpPr>
          <p:cNvPr id="50" name="Google Shape;50;p6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6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
        <p:nvSpPr>
          <p:cNvPr id="55" name="Google Shape;55;p6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58"/>
        <p:cNvGrpSpPr/>
        <p:nvPr/>
      </p:nvGrpSpPr>
      <p:grpSpPr>
        <a:xfrm>
          <a:off x="0" y="0"/>
          <a:ext cx="0" cy="0"/>
          <a:chOff x="0" y="0"/>
          <a:chExt cx="0" cy="0"/>
        </a:xfrm>
      </p:grpSpPr>
      <p:sp>
        <p:nvSpPr>
          <p:cNvPr id="59" name="Google Shape;59;p6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6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61" name="Google Shape;61;p6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2" name="Google Shape;62;p6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65"/>
        <p:cNvGrpSpPr/>
        <p:nvPr/>
      </p:nvGrpSpPr>
      <p:grpSpPr>
        <a:xfrm>
          <a:off x="0" y="0"/>
          <a:ext cx="0" cy="0"/>
          <a:chOff x="0" y="0"/>
          <a:chExt cx="0" cy="0"/>
        </a:xfrm>
      </p:grpSpPr>
      <p:sp>
        <p:nvSpPr>
          <p:cNvPr id="66" name="Google Shape;66;p7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7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7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9" name="Google Shape;69;p7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E3F88"/>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4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4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2"/>
        <p:cNvGrpSpPr/>
        <p:nvPr/>
      </p:nvGrpSpPr>
      <p:grpSpPr>
        <a:xfrm>
          <a:off x="0" y="0"/>
          <a:ext cx="0" cy="0"/>
          <a:chOff x="0" y="0"/>
          <a:chExt cx="0" cy="0"/>
        </a:xfrm>
      </p:grpSpPr>
      <p:sp>
        <p:nvSpPr>
          <p:cNvPr id="163" name="Google Shape;163;p5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4400"/>
              <a:buFont typeface="Trebuchet MS"/>
              <a:buNone/>
              <a:defRPr sz="4400"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4" name="Google Shape;164;p5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Georgia"/>
                <a:ea typeface="Georgia"/>
                <a:cs typeface="Georgia"/>
                <a:sym typeface="Georgia"/>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Georgia"/>
                <a:ea typeface="Georgia"/>
                <a:cs typeface="Georgia"/>
                <a:sym typeface="Georgia"/>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Georgia"/>
                <a:ea typeface="Georgia"/>
                <a:cs typeface="Georgia"/>
                <a:sym typeface="Georgia"/>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Georgia"/>
                <a:ea typeface="Georgia"/>
                <a:cs typeface="Georgia"/>
                <a:sym typeface="Georgia"/>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Georgia"/>
                <a:ea typeface="Georgia"/>
                <a:cs typeface="Georgia"/>
                <a:sym typeface="Georgia"/>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Georgia"/>
                <a:ea typeface="Georgia"/>
                <a:cs typeface="Georgia"/>
                <a:sym typeface="Georgia"/>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Georgia"/>
                <a:ea typeface="Georgia"/>
                <a:cs typeface="Georgia"/>
                <a:sym typeface="Georgia"/>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Georgia"/>
                <a:ea typeface="Georgia"/>
                <a:cs typeface="Georgia"/>
                <a:sym typeface="Georgia"/>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Georgia"/>
                <a:ea typeface="Georgia"/>
                <a:cs typeface="Georgia"/>
                <a:sym typeface="Georgia"/>
              </a:defRPr>
            </a:lvl9pPr>
          </a:lstStyle>
          <a:p>
            <a:endParaRPr/>
          </a:p>
        </p:txBody>
      </p:sp>
      <p:sp>
        <p:nvSpPr>
          <p:cNvPr id="165" name="Google Shape;165;p5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66" name="Google Shape;166;p5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67" name="Google Shape;167;p5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chemeClr val="lt1"/>
                </a:solidFill>
                <a:latin typeface="Arial"/>
                <a:ea typeface="Arial"/>
                <a:cs typeface="Arial"/>
                <a:sym typeface="Arial"/>
              </a:defRPr>
            </a:lvl1pPr>
            <a:lvl2pPr marL="0" marR="0" lvl="1" indent="0" algn="r" rtl="0">
              <a:spcBef>
                <a:spcPts val="0"/>
              </a:spcBef>
              <a:spcAft>
                <a:spcPts val="0"/>
              </a:spcAft>
              <a:buNone/>
              <a:defRPr sz="1200">
                <a:solidFill>
                  <a:schemeClr val="lt1"/>
                </a:solidFill>
                <a:latin typeface="Arial"/>
                <a:ea typeface="Arial"/>
                <a:cs typeface="Arial"/>
                <a:sym typeface="Arial"/>
              </a:defRPr>
            </a:lvl2pPr>
            <a:lvl3pPr marL="0" marR="0" lvl="2" indent="0" algn="r" rtl="0">
              <a:spcBef>
                <a:spcPts val="0"/>
              </a:spcBef>
              <a:spcAft>
                <a:spcPts val="0"/>
              </a:spcAft>
              <a:buNone/>
              <a:defRPr sz="1200">
                <a:solidFill>
                  <a:schemeClr val="lt1"/>
                </a:solidFill>
                <a:latin typeface="Arial"/>
                <a:ea typeface="Arial"/>
                <a:cs typeface="Arial"/>
                <a:sym typeface="Arial"/>
              </a:defRPr>
            </a:lvl3pPr>
            <a:lvl4pPr marL="0" marR="0" lvl="3" indent="0" algn="r" rtl="0">
              <a:spcBef>
                <a:spcPts val="0"/>
              </a:spcBef>
              <a:spcAft>
                <a:spcPts val="0"/>
              </a:spcAft>
              <a:buNone/>
              <a:defRPr sz="1200">
                <a:solidFill>
                  <a:schemeClr val="lt1"/>
                </a:solidFill>
                <a:latin typeface="Arial"/>
                <a:ea typeface="Arial"/>
                <a:cs typeface="Arial"/>
                <a:sym typeface="Arial"/>
              </a:defRPr>
            </a:lvl4pPr>
            <a:lvl5pPr marL="0" marR="0" lvl="4" indent="0" algn="r" rtl="0">
              <a:spcBef>
                <a:spcPts val="0"/>
              </a:spcBef>
              <a:spcAft>
                <a:spcPts val="0"/>
              </a:spcAft>
              <a:buNone/>
              <a:defRPr sz="1200">
                <a:solidFill>
                  <a:schemeClr val="lt1"/>
                </a:solidFill>
                <a:latin typeface="Arial"/>
                <a:ea typeface="Arial"/>
                <a:cs typeface="Arial"/>
                <a:sym typeface="Arial"/>
              </a:defRPr>
            </a:lvl5pPr>
            <a:lvl6pPr marL="0" marR="0" lvl="5" indent="0" algn="r" rtl="0">
              <a:spcBef>
                <a:spcPts val="0"/>
              </a:spcBef>
              <a:spcAft>
                <a:spcPts val="0"/>
              </a:spcAft>
              <a:buNone/>
              <a:defRPr sz="1200">
                <a:solidFill>
                  <a:schemeClr val="lt1"/>
                </a:solidFill>
                <a:latin typeface="Arial"/>
                <a:ea typeface="Arial"/>
                <a:cs typeface="Arial"/>
                <a:sym typeface="Arial"/>
              </a:defRPr>
            </a:lvl6pPr>
            <a:lvl7pPr marL="0" marR="0" lvl="6" indent="0" algn="r" rtl="0">
              <a:spcBef>
                <a:spcPts val="0"/>
              </a:spcBef>
              <a:spcAft>
                <a:spcPts val="0"/>
              </a:spcAft>
              <a:buNone/>
              <a:defRPr sz="1200">
                <a:solidFill>
                  <a:schemeClr val="lt1"/>
                </a:solidFill>
                <a:latin typeface="Arial"/>
                <a:ea typeface="Arial"/>
                <a:cs typeface="Arial"/>
                <a:sym typeface="Arial"/>
              </a:defRPr>
            </a:lvl7pPr>
            <a:lvl8pPr marL="0" marR="0" lvl="7" indent="0" algn="r" rtl="0">
              <a:spcBef>
                <a:spcPts val="0"/>
              </a:spcBef>
              <a:spcAft>
                <a:spcPts val="0"/>
              </a:spcAft>
              <a:buNone/>
              <a:defRPr sz="1200">
                <a:solidFill>
                  <a:schemeClr val="lt1"/>
                </a:solidFill>
                <a:latin typeface="Arial"/>
                <a:ea typeface="Arial"/>
                <a:cs typeface="Arial"/>
                <a:sym typeface="Arial"/>
              </a:defRPr>
            </a:lvl8pPr>
            <a:lvl9pPr marL="0" marR="0" lvl="8" indent="0" algn="r" rtl="0">
              <a:spcBef>
                <a:spcPts val="0"/>
              </a:spcBef>
              <a:spcAft>
                <a:spcPts val="0"/>
              </a:spcAft>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68" name="Google Shape;168;p53" descr="413Tier 08ACD Bblank"/>
          <p:cNvPicPr preferRelativeResize="0"/>
          <p:nvPr/>
        </p:nvPicPr>
        <p:blipFill rotWithShape="1">
          <a:blip r:embed="rId14">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collin.edu/express/dualcredi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hyperlink" Target="mailto:assessments@Collin.ed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collin.edu/studentresources/testing/availabletesting/tsi.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hyperlink" Target="https://www.collin.edu/gettingstarted/register/hold_info_guide.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hyperlink" Target="mailto:tfranklin@collin.edu" TargetMode="Externa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hyperlink" Target="mailto:tfranklin@collin.edu"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collin.edu/express/dualcredit" TargetMode="External"/><Relationship Id="rId7"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hyperlink" Target="mailto:dualcredit@collin.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
          <p:cNvSpPr txBox="1">
            <a:spLocks noGrp="1"/>
          </p:cNvSpPr>
          <p:nvPr>
            <p:ph type="subTitle" idx="1"/>
          </p:nvPr>
        </p:nvSpPr>
        <p:spPr>
          <a:xfrm>
            <a:off x="7925201" y="4354828"/>
            <a:ext cx="2285198" cy="44355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F2F2F2"/>
              </a:buClr>
              <a:buSzPts val="2400"/>
              <a:buFont typeface="Candara"/>
              <a:buNone/>
            </a:pPr>
            <a:r>
              <a:rPr lang="en-US" sz="2400" b="1">
                <a:solidFill>
                  <a:srgbClr val="F2F2F2"/>
                </a:solidFill>
                <a:latin typeface="Candara"/>
                <a:ea typeface="Candara"/>
                <a:cs typeface="Candara"/>
                <a:sym typeface="Candara"/>
              </a:rPr>
              <a:t>Presented by</a:t>
            </a:r>
            <a:endParaRPr/>
          </a:p>
        </p:txBody>
      </p:sp>
      <p:sp>
        <p:nvSpPr>
          <p:cNvPr id="248" name="Google Shape;248;p1"/>
          <p:cNvSpPr txBox="1"/>
          <p:nvPr/>
        </p:nvSpPr>
        <p:spPr>
          <a:xfrm>
            <a:off x="6896100" y="1579841"/>
            <a:ext cx="43434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5400"/>
              <a:buFont typeface="Trebuchet MS"/>
              <a:buNone/>
            </a:pPr>
            <a:r>
              <a:rPr lang="en-US" sz="5400" b="1" i="0" u="none" strike="noStrike" cap="none">
                <a:solidFill>
                  <a:srgbClr val="FFFFFF"/>
                </a:solidFill>
                <a:latin typeface="Trebuchet MS"/>
                <a:ea typeface="Trebuchet MS"/>
                <a:cs typeface="Trebuchet MS"/>
                <a:sym typeface="Trebuchet MS"/>
              </a:rPr>
              <a:t>Dual Credit </a:t>
            </a:r>
            <a:endParaRPr/>
          </a:p>
        </p:txBody>
      </p:sp>
      <p:sp>
        <p:nvSpPr>
          <p:cNvPr id="249" name="Google Shape;249;p1"/>
          <p:cNvSpPr txBox="1"/>
          <p:nvPr/>
        </p:nvSpPr>
        <p:spPr>
          <a:xfrm>
            <a:off x="6629399" y="4798381"/>
            <a:ext cx="48768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2F2F2"/>
              </a:buClr>
              <a:buSzPts val="3600"/>
              <a:buFont typeface="Candara"/>
              <a:buNone/>
            </a:pPr>
            <a:r>
              <a:rPr lang="en-US" sz="3600" b="1" i="0" u="none" strike="noStrike" cap="none" dirty="0">
                <a:solidFill>
                  <a:srgbClr val="F2F2F2"/>
                </a:solidFill>
                <a:latin typeface="Candara"/>
                <a:ea typeface="Candara"/>
                <a:cs typeface="Candara"/>
                <a:sym typeface="Candara"/>
              </a:rPr>
              <a:t>Collin College</a:t>
            </a:r>
            <a:endParaRPr sz="1800" b="0" i="0" u="none" strike="noStrike" cap="none" dirty="0">
              <a:solidFill>
                <a:srgbClr val="FFFFFF"/>
              </a:solidFill>
              <a:latin typeface="Arial"/>
              <a:ea typeface="Arial"/>
              <a:cs typeface="Arial"/>
              <a:sym typeface="Arial"/>
            </a:endParaRPr>
          </a:p>
        </p:txBody>
      </p:sp>
      <p:pic>
        <p:nvPicPr>
          <p:cNvPr id="250" name="Google Shape;250;p1"/>
          <p:cNvPicPr preferRelativeResize="0"/>
          <p:nvPr/>
        </p:nvPicPr>
        <p:blipFill rotWithShape="1">
          <a:blip r:embed="rId3">
            <a:alphaModFix/>
          </a:blip>
          <a:srcRect/>
          <a:stretch/>
        </p:blipFill>
        <p:spPr>
          <a:xfrm>
            <a:off x="8452050" y="2984525"/>
            <a:ext cx="1231499" cy="975445"/>
          </a:xfrm>
          <a:prstGeom prst="rect">
            <a:avLst/>
          </a:prstGeom>
          <a:noFill/>
          <a:ln>
            <a:noFill/>
          </a:ln>
        </p:spPr>
      </p:pic>
      <p:pic>
        <p:nvPicPr>
          <p:cNvPr id="251" name="Google Shape;251;p1" descr="https://i0.wp.com/www.collincollegenews.com/wp-content/uploads/2020/07/ClasseswMask.jpg?fit=1152%2C769&amp;ssl=1"/>
          <p:cNvPicPr preferRelativeResize="0"/>
          <p:nvPr/>
        </p:nvPicPr>
        <p:blipFill rotWithShape="1">
          <a:blip r:embed="rId4">
            <a:alphaModFix/>
          </a:blip>
          <a:srcRect l="22583" r="20309"/>
          <a:stretch/>
        </p:blipFill>
        <p:spPr>
          <a:xfrm>
            <a:off x="0" y="0"/>
            <a:ext cx="5867402" cy="6858000"/>
          </a:xfrm>
          <a:prstGeom prst="rect">
            <a:avLst/>
          </a:prstGeom>
          <a:noFill/>
          <a:ln>
            <a:noFill/>
          </a:ln>
        </p:spPr>
      </p:pic>
      <p:pic>
        <p:nvPicPr>
          <p:cNvPr id="252" name="Google Shape;252;p1" descr="https://media-exp1.licdn.com/dms/image/C4D1BAQGjvyng4HxnMw/company-background_10000/0/1519797298402?e=2159024400&amp;v=beta&amp;t=NdzTXZqBr-pxXHcoIKwYZCqivmOtUcku2_fpbLFja6g"/>
          <p:cNvPicPr preferRelativeResize="0"/>
          <p:nvPr/>
        </p:nvPicPr>
        <p:blipFill rotWithShape="1">
          <a:blip r:embed="rId5">
            <a:alphaModFix/>
          </a:blip>
          <a:srcRect l="28096" r="7737"/>
          <a:stretch/>
        </p:blipFill>
        <p:spPr>
          <a:xfrm>
            <a:off x="0" y="0"/>
            <a:ext cx="5867402"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348"/>
        <p:cNvGrpSpPr/>
        <p:nvPr/>
      </p:nvGrpSpPr>
      <p:grpSpPr>
        <a:xfrm>
          <a:off x="0" y="0"/>
          <a:ext cx="0" cy="0"/>
          <a:chOff x="0" y="0"/>
          <a:chExt cx="0" cy="0"/>
        </a:xfrm>
      </p:grpSpPr>
      <p:sp>
        <p:nvSpPr>
          <p:cNvPr id="349" name="Google Shape;349;p9"/>
          <p:cNvSpPr txBox="1">
            <a:spLocks noGrp="1"/>
          </p:cNvSpPr>
          <p:nvPr>
            <p:ph type="title"/>
          </p:nvPr>
        </p:nvSpPr>
        <p:spPr>
          <a:xfrm>
            <a:off x="5334001" y="304800"/>
            <a:ext cx="6857999"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2F2F2"/>
              </a:buClr>
              <a:buSzPts val="4000"/>
              <a:buFont typeface="Trebuchet MS"/>
              <a:buNone/>
            </a:pPr>
            <a:r>
              <a:rPr lang="en-US" sz="4000" b="1">
                <a:solidFill>
                  <a:srgbClr val="F2F2F2"/>
                </a:solidFill>
              </a:rPr>
              <a:t>Dual Credit Eligibility</a:t>
            </a:r>
            <a:endParaRPr/>
          </a:p>
        </p:txBody>
      </p:sp>
      <p:sp>
        <p:nvSpPr>
          <p:cNvPr id="350" name="Google Shape;350;p9"/>
          <p:cNvSpPr txBox="1">
            <a:spLocks noGrp="1"/>
          </p:cNvSpPr>
          <p:nvPr>
            <p:ph type="body" idx="1"/>
          </p:nvPr>
        </p:nvSpPr>
        <p:spPr>
          <a:xfrm>
            <a:off x="5638800" y="1777314"/>
            <a:ext cx="6400800" cy="367201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2F2F2"/>
              </a:buClr>
              <a:buSzPts val="2200"/>
              <a:buChar char="•"/>
            </a:pPr>
            <a:r>
              <a:rPr lang="en-US" sz="2200">
                <a:solidFill>
                  <a:srgbClr val="F2F2F2"/>
                </a:solidFill>
                <a:latin typeface="Candara"/>
                <a:ea typeface="Candara"/>
                <a:cs typeface="Candara"/>
                <a:sym typeface="Candara"/>
              </a:rPr>
              <a:t>Students complete the </a:t>
            </a:r>
            <a:r>
              <a:rPr lang="en-US" sz="2200" b="1" u="sng">
                <a:solidFill>
                  <a:srgbClr val="F2F2F2"/>
                </a:solidFill>
                <a:latin typeface="Candara"/>
                <a:ea typeface="Candara"/>
                <a:cs typeface="Candara"/>
                <a:sym typeface="Candara"/>
              </a:rPr>
              <a:t>entire</a:t>
            </a:r>
            <a:r>
              <a:rPr lang="en-US" sz="2200">
                <a:solidFill>
                  <a:srgbClr val="F2F2F2"/>
                </a:solidFill>
                <a:latin typeface="Candara"/>
                <a:ea typeface="Candara"/>
                <a:cs typeface="Candara"/>
                <a:sym typeface="Candara"/>
              </a:rPr>
              <a:t> Collin College admissions process</a:t>
            </a:r>
            <a:endParaRPr/>
          </a:p>
          <a:p>
            <a:pPr marL="342900" lvl="0" indent="-342900" algn="l" rtl="0">
              <a:spcBef>
                <a:spcPts val="440"/>
              </a:spcBef>
              <a:spcAft>
                <a:spcPts val="0"/>
              </a:spcAft>
              <a:buClr>
                <a:srgbClr val="F2F2F2"/>
              </a:buClr>
              <a:buSzPts val="2200"/>
              <a:buChar char="•"/>
            </a:pPr>
            <a:r>
              <a:rPr lang="en-US" sz="2200">
                <a:solidFill>
                  <a:srgbClr val="F2F2F2"/>
                </a:solidFill>
                <a:latin typeface="Candara"/>
                <a:ea typeface="Candara"/>
                <a:cs typeface="Candara"/>
                <a:sym typeface="Candara"/>
              </a:rPr>
              <a:t>Permission must be obtained from high school counselor before enrollment</a:t>
            </a:r>
            <a:endParaRPr/>
          </a:p>
          <a:p>
            <a:pPr marL="342900" lvl="0" indent="-342900" algn="l" rtl="0">
              <a:spcBef>
                <a:spcPts val="440"/>
              </a:spcBef>
              <a:spcAft>
                <a:spcPts val="0"/>
              </a:spcAft>
              <a:buClr>
                <a:srgbClr val="F2F2F2"/>
              </a:buClr>
              <a:buSzPts val="2200"/>
              <a:buChar char="•"/>
            </a:pPr>
            <a:r>
              <a:rPr lang="en-US" sz="2200">
                <a:solidFill>
                  <a:srgbClr val="F2F2F2"/>
                </a:solidFill>
                <a:latin typeface="Candara"/>
                <a:ea typeface="Candara"/>
                <a:cs typeface="Candara"/>
                <a:sym typeface="Candara"/>
              </a:rPr>
              <a:t>Must meet college readiness standards as defined by Texas Success Initiative (TSI)</a:t>
            </a:r>
            <a:endParaRPr/>
          </a:p>
          <a:p>
            <a:pPr marL="342900" lvl="0" indent="-342900" algn="l" rtl="0">
              <a:spcBef>
                <a:spcPts val="440"/>
              </a:spcBef>
              <a:spcAft>
                <a:spcPts val="0"/>
              </a:spcAft>
              <a:buClr>
                <a:srgbClr val="F2F2F2"/>
              </a:buClr>
              <a:buSzPts val="2200"/>
              <a:buChar char="•"/>
            </a:pPr>
            <a:r>
              <a:rPr lang="en-US" sz="2200">
                <a:solidFill>
                  <a:srgbClr val="F2F2F2"/>
                </a:solidFill>
                <a:latin typeface="Candara"/>
                <a:ea typeface="Candara"/>
                <a:cs typeface="Candara"/>
                <a:sym typeface="Candara"/>
              </a:rPr>
              <a:t>Students must meet both high school and Collin College academic requirements to continue in the dual credit program</a:t>
            </a:r>
            <a:endParaRPr/>
          </a:p>
          <a:p>
            <a:pPr marL="342900" lvl="0" indent="-177800" algn="l" rtl="0">
              <a:spcBef>
                <a:spcPts val="520"/>
              </a:spcBef>
              <a:spcAft>
                <a:spcPts val="0"/>
              </a:spcAft>
              <a:buClr>
                <a:schemeClr val="lt1"/>
              </a:buClr>
              <a:buSzPts val="2600"/>
              <a:buNone/>
            </a:pPr>
            <a:endParaRPr sz="2600">
              <a:latin typeface="Arial"/>
              <a:ea typeface="Arial"/>
              <a:cs typeface="Arial"/>
              <a:sym typeface="Arial"/>
            </a:endParaRPr>
          </a:p>
        </p:txBody>
      </p:sp>
      <p:pic>
        <p:nvPicPr>
          <p:cNvPr id="351" name="Google Shape;351;p9"/>
          <p:cNvPicPr preferRelativeResize="0"/>
          <p:nvPr/>
        </p:nvPicPr>
        <p:blipFill rotWithShape="1">
          <a:blip r:embed="rId3">
            <a:alphaModFix/>
          </a:blip>
          <a:srcRect/>
          <a:stretch/>
        </p:blipFill>
        <p:spPr>
          <a:xfrm>
            <a:off x="11277600" y="6156086"/>
            <a:ext cx="695060" cy="549514"/>
          </a:xfrm>
          <a:prstGeom prst="rect">
            <a:avLst/>
          </a:prstGeom>
          <a:noFill/>
          <a:ln>
            <a:noFill/>
          </a:ln>
        </p:spPr>
      </p:pic>
      <p:pic>
        <p:nvPicPr>
          <p:cNvPr id="352" name="Google Shape;352;p9" descr="https://www.lonestar.edu/departments/outreach/dual-credit-headers-2.jpg"/>
          <p:cNvPicPr preferRelativeResize="0"/>
          <p:nvPr/>
        </p:nvPicPr>
        <p:blipFill rotWithShape="1">
          <a:blip r:embed="rId4">
            <a:alphaModFix/>
          </a:blip>
          <a:srcRect l="34728" t="1311" r="34109" b="141"/>
          <a:stretch/>
        </p:blipFill>
        <p:spPr>
          <a:xfrm>
            <a:off x="-2058" y="0"/>
            <a:ext cx="5412258"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8980615" cy="1079470"/>
          </a:xfrm>
        </p:spPr>
        <p:txBody>
          <a:bodyPr>
            <a:normAutofit fontScale="90000"/>
          </a:bodyPr>
          <a:lstStyle/>
          <a:p>
            <a:r>
              <a:rPr lang="en-US" b="1">
                <a:ea typeface="Adobe Gothic Std B" panose="020B0800000000000000" pitchFamily="34" charset="-128"/>
              </a:rPr>
              <a:t>2023-2024 Dual Credit Offerings </a:t>
            </a:r>
            <a:br>
              <a:rPr lang="en-US" b="1" u="sng">
                <a:ea typeface="Adobe Gothic Std B" panose="020B0800000000000000" pitchFamily="34" charset="-128"/>
              </a:rPr>
            </a:br>
            <a:endParaRPr lang="en-US" u="sng">
              <a:ea typeface="Adobe Gothic Std B" panose="020B0800000000000000" pitchFamily="34" charset="-128"/>
            </a:endParaRPr>
          </a:p>
        </p:txBody>
      </p:sp>
      <p:pic>
        <p:nvPicPr>
          <p:cNvPr id="6" name="Picture 5">
            <a:extLst>
              <a:ext uri="{FF2B5EF4-FFF2-40B4-BE49-F238E27FC236}">
                <a16:creationId xmlns:a16="http://schemas.microsoft.com/office/drawing/2014/main" id="{1DC71791-D06A-4F57-9B8F-F025E555CB73}"/>
              </a:ext>
            </a:extLst>
          </p:cNvPr>
          <p:cNvPicPr>
            <a:picLocks noChangeAspect="1"/>
          </p:cNvPicPr>
          <p:nvPr/>
        </p:nvPicPr>
        <p:blipFill>
          <a:blip r:embed="rId3"/>
          <a:stretch>
            <a:fillRect/>
          </a:stretch>
        </p:blipFill>
        <p:spPr>
          <a:xfrm>
            <a:off x="11277600" y="6156086"/>
            <a:ext cx="695060" cy="549514"/>
          </a:xfrm>
          <a:prstGeom prst="rect">
            <a:avLst/>
          </a:prstGeom>
        </p:spPr>
      </p:pic>
      <p:sp>
        <p:nvSpPr>
          <p:cNvPr id="3" name="Rectangle 2">
            <a:extLst>
              <a:ext uri="{FF2B5EF4-FFF2-40B4-BE49-F238E27FC236}">
                <a16:creationId xmlns:a16="http://schemas.microsoft.com/office/drawing/2014/main" id="{F2528133-5996-4C76-90D4-AF7ADF227961}"/>
              </a:ext>
            </a:extLst>
          </p:cNvPr>
          <p:cNvSpPr/>
          <p:nvPr/>
        </p:nvSpPr>
        <p:spPr>
          <a:xfrm>
            <a:off x="154709" y="2150888"/>
            <a:ext cx="2207491" cy="3062377"/>
          </a:xfrm>
          <a:prstGeom prst="rect">
            <a:avLst/>
          </a:prstGeom>
        </p:spPr>
        <p:txBody>
          <a:bodyPr wrap="square" lIns="91440" tIns="45720" rIns="91440" bIns="45720" anchor="t">
            <a:spAutoFit/>
          </a:bodyPr>
          <a:lstStyle/>
          <a:p>
            <a:pPr lvl="1">
              <a:spcAft>
                <a:spcPts val="1000"/>
              </a:spcAft>
            </a:pPr>
            <a:r>
              <a:rPr lang="en-US" dirty="0">
                <a:solidFill>
                  <a:schemeClr val="bg1"/>
                </a:solidFill>
                <a:latin typeface="Abadi"/>
              </a:rPr>
              <a:t>Courses held at home campus</a:t>
            </a:r>
          </a:p>
          <a:p>
            <a:pPr lvl="1">
              <a:spcAft>
                <a:spcPts val="1000"/>
              </a:spcAft>
            </a:pPr>
            <a:r>
              <a:rPr lang="en-US" dirty="0">
                <a:solidFill>
                  <a:schemeClr val="bg1"/>
                </a:solidFill>
                <a:latin typeface="Abadi" panose="020B0604020104020204" pitchFamily="34" charset="0"/>
              </a:rPr>
              <a:t>Academic courses satisfy Texas Core Curriculum</a:t>
            </a:r>
          </a:p>
          <a:p>
            <a:pPr lvl="1">
              <a:spcAft>
                <a:spcPts val="1000"/>
              </a:spcAft>
            </a:pPr>
            <a:r>
              <a:rPr lang="en-US" dirty="0">
                <a:solidFill>
                  <a:schemeClr val="bg1"/>
                </a:solidFill>
                <a:latin typeface="Abadi" panose="020B0604020104020204" pitchFamily="34" charset="0"/>
              </a:rPr>
              <a:t>Transferable to most public four-year colleges/universities in Texas</a:t>
            </a:r>
          </a:p>
          <a:p>
            <a:pPr lvl="2">
              <a:spcAft>
                <a:spcPts val="1000"/>
              </a:spcAft>
            </a:pPr>
            <a:r>
              <a:rPr lang="en-US" dirty="0">
                <a:solidFill>
                  <a:schemeClr val="bg1"/>
                </a:solidFill>
                <a:latin typeface="Abadi" panose="020B0604020104020204" pitchFamily="34" charset="0"/>
              </a:rPr>
              <a:t>Please check with private and out-of-state institutions for transferability </a:t>
            </a:r>
          </a:p>
        </p:txBody>
      </p:sp>
      <p:graphicFrame>
        <p:nvGraphicFramePr>
          <p:cNvPr id="9" name="Table 8">
            <a:extLst>
              <a:ext uri="{FF2B5EF4-FFF2-40B4-BE49-F238E27FC236}">
                <a16:creationId xmlns:a16="http://schemas.microsoft.com/office/drawing/2014/main" id="{3101E0EC-6D9F-476C-B074-EBEE5D229706}"/>
              </a:ext>
            </a:extLst>
          </p:cNvPr>
          <p:cNvGraphicFramePr>
            <a:graphicFrameLocks noGrp="1"/>
          </p:cNvGraphicFramePr>
          <p:nvPr>
            <p:extLst>
              <p:ext uri="{D42A27DB-BD31-4B8C-83A1-F6EECF244321}">
                <p14:modId xmlns:p14="http://schemas.microsoft.com/office/powerpoint/2010/main" val="4182747523"/>
              </p:ext>
            </p:extLst>
          </p:nvPr>
        </p:nvGraphicFramePr>
        <p:xfrm>
          <a:off x="2362200" y="1447800"/>
          <a:ext cx="7924800" cy="4581028"/>
        </p:xfrm>
        <a:graphic>
          <a:graphicData uri="http://schemas.openxmlformats.org/drawingml/2006/table">
            <a:tbl>
              <a:tblPr firstRow="1" firstCol="1" bandRow="1">
                <a:tableStyleId>{16D9F66E-5EB9-4882-86FB-DCBF35E3C3E4}</a:tableStyleId>
              </a:tblPr>
              <a:tblGrid>
                <a:gridCol w="2778825">
                  <a:extLst>
                    <a:ext uri="{9D8B030D-6E8A-4147-A177-3AD203B41FA5}">
                      <a16:colId xmlns:a16="http://schemas.microsoft.com/office/drawing/2014/main" val="20000"/>
                    </a:ext>
                  </a:extLst>
                </a:gridCol>
                <a:gridCol w="5145975">
                  <a:extLst>
                    <a:ext uri="{9D8B030D-6E8A-4147-A177-3AD203B41FA5}">
                      <a16:colId xmlns:a16="http://schemas.microsoft.com/office/drawing/2014/main" val="20001"/>
                    </a:ext>
                  </a:extLst>
                </a:gridCol>
              </a:tblGrid>
              <a:tr h="361296">
                <a:tc>
                  <a:txBody>
                    <a:bodyPr/>
                    <a:lstStyle/>
                    <a:p>
                      <a:pPr marL="0" marR="0" algn="ctr">
                        <a:spcBef>
                          <a:spcPts val="0"/>
                        </a:spcBef>
                        <a:spcAft>
                          <a:spcPts val="0"/>
                        </a:spcAft>
                      </a:pPr>
                      <a:r>
                        <a:rPr lang="en-US" sz="1600">
                          <a:solidFill>
                            <a:schemeClr val="bg1"/>
                          </a:solidFill>
                          <a:effectLst/>
                          <a:latin typeface="Eras Demi ITC" panose="020B0805030504020804" pitchFamily="34" charset="0"/>
                        </a:rPr>
                        <a:t>Course ID</a:t>
                      </a:r>
                      <a:endParaRPr lang="en-US" sz="1800">
                        <a:solidFill>
                          <a:schemeClr val="bg1"/>
                        </a:solidFill>
                        <a:effectLst/>
                        <a:latin typeface="Eras Demi ITC" panose="020B0805030504020804" pitchFamily="34" charset="0"/>
                        <a:ea typeface="Times New Roman"/>
                      </a:endParaRPr>
                    </a:p>
                  </a:txBody>
                  <a:tcPr marL="68580" marR="68580" marT="0" marB="0" anchor="b">
                    <a:solidFill>
                      <a:schemeClr val="accent1">
                        <a:lumMod val="75000"/>
                      </a:schemeClr>
                    </a:solidFill>
                  </a:tcPr>
                </a:tc>
                <a:tc>
                  <a:txBody>
                    <a:bodyPr/>
                    <a:lstStyle/>
                    <a:p>
                      <a:pPr marL="0" marR="0" algn="ctr">
                        <a:spcBef>
                          <a:spcPts val="0"/>
                        </a:spcBef>
                        <a:spcAft>
                          <a:spcPts val="0"/>
                        </a:spcAft>
                      </a:pPr>
                      <a:r>
                        <a:rPr lang="en-US" sz="1600">
                          <a:solidFill>
                            <a:schemeClr val="bg1"/>
                          </a:solidFill>
                          <a:effectLst/>
                          <a:latin typeface="Eras Demi ITC" panose="020B0805030504020804" pitchFamily="34" charset="0"/>
                        </a:rPr>
                        <a:t>Course Title</a:t>
                      </a:r>
                      <a:endParaRPr lang="en-US" sz="1800">
                        <a:solidFill>
                          <a:schemeClr val="bg1"/>
                        </a:solidFill>
                        <a:effectLst/>
                        <a:latin typeface="Eras Demi ITC" panose="020B0805030504020804" pitchFamily="34" charset="0"/>
                        <a:ea typeface="Times New Roman"/>
                      </a:endParaRPr>
                    </a:p>
                  </a:txBody>
                  <a:tcPr marL="68580" marR="68580" marT="0" marB="0" anchor="b">
                    <a:solidFill>
                      <a:schemeClr val="accent1">
                        <a:lumMod val="75000"/>
                      </a:schemeClr>
                    </a:solidFill>
                  </a:tcPr>
                </a:tc>
                <a:extLst>
                  <a:ext uri="{0D108BD9-81ED-4DB2-BD59-A6C34878D82A}">
                    <a16:rowId xmlns:a16="http://schemas.microsoft.com/office/drawing/2014/main" val="10000"/>
                  </a:ext>
                </a:extLst>
              </a:tr>
              <a:tr h="309993">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ARTS 1301</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Art Appreciation</a:t>
                      </a:r>
                    </a:p>
                  </a:txBody>
                  <a:tcPr marL="68580" marR="68580" marT="0" marB="0" anchor="b">
                    <a:solidFill>
                      <a:schemeClr val="bg1"/>
                    </a:solidFill>
                  </a:tcPr>
                </a:tc>
                <a:extLst>
                  <a:ext uri="{0D108BD9-81ED-4DB2-BD59-A6C34878D82A}">
                    <a16:rowId xmlns:a16="http://schemas.microsoft.com/office/drawing/2014/main" val="2971676744"/>
                  </a:ext>
                </a:extLst>
              </a:tr>
              <a:tr h="309993">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BIOL 1406/1407</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Biology for Science Majors I/II</a:t>
                      </a:r>
                    </a:p>
                  </a:txBody>
                  <a:tcPr marL="68580" marR="68580" marT="0" marB="0" anchor="b">
                    <a:solidFill>
                      <a:schemeClr val="bg1"/>
                    </a:solidFill>
                  </a:tcPr>
                </a:tc>
                <a:extLst>
                  <a:ext uri="{0D108BD9-81ED-4DB2-BD59-A6C34878D82A}">
                    <a16:rowId xmlns:a16="http://schemas.microsoft.com/office/drawing/2014/main" val="3674941408"/>
                  </a:ext>
                </a:extLst>
              </a:tr>
              <a:tr h="309993">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BIOL 1408/1409</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Biology for Non-Science Majors I/II</a:t>
                      </a:r>
                    </a:p>
                  </a:txBody>
                  <a:tcPr marL="68580" marR="68580" marT="0" marB="0" anchor="b">
                    <a:solidFill>
                      <a:schemeClr val="bg1"/>
                    </a:solidFill>
                  </a:tcPr>
                </a:tc>
                <a:extLst>
                  <a:ext uri="{0D108BD9-81ED-4DB2-BD59-A6C34878D82A}">
                    <a16:rowId xmlns:a16="http://schemas.microsoft.com/office/drawing/2014/main" val="1614510315"/>
                  </a:ext>
                </a:extLst>
              </a:tr>
              <a:tr h="309993">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ECON 2302</a:t>
                      </a:r>
                    </a:p>
                  </a:txBody>
                  <a:tcPr marL="68580" marR="68580" marT="0" marB="0" anchor="b">
                    <a:solidFill>
                      <a:schemeClr val="bg1"/>
                    </a:solidFill>
                  </a:tcPr>
                </a:tc>
                <a:tc>
                  <a:txBody>
                    <a:bodyPr/>
                    <a:lstStyle/>
                    <a:p>
                      <a:pPr marL="0" marR="0" algn="ctr">
                        <a:spcBef>
                          <a:spcPts val="0"/>
                        </a:spcBef>
                        <a:spcAft>
                          <a:spcPts val="0"/>
                        </a:spcAft>
                      </a:pPr>
                      <a:r>
                        <a:rPr lang="en-US" sz="1800" b="0" baseline="0" err="1">
                          <a:solidFill>
                            <a:schemeClr val="tx1"/>
                          </a:solidFill>
                          <a:effectLst/>
                          <a:latin typeface="Eras Demi ITC" panose="020B0805030504020804" pitchFamily="34" charset="0"/>
                          <a:ea typeface="Times New Roman"/>
                          <a:cs typeface="Times New Roman" panose="02020603050405020304" pitchFamily="18" charset="0"/>
                        </a:rPr>
                        <a:t>Prin</a:t>
                      </a: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 of Microeconomics</a:t>
                      </a:r>
                    </a:p>
                  </a:txBody>
                  <a:tcPr marL="68580" marR="68580" marT="0" marB="0" anchor="b">
                    <a:solidFill>
                      <a:schemeClr val="bg1"/>
                    </a:solidFill>
                  </a:tcPr>
                </a:tc>
                <a:extLst>
                  <a:ext uri="{0D108BD9-81ED-4DB2-BD59-A6C34878D82A}">
                    <a16:rowId xmlns:a16="http://schemas.microsoft.com/office/drawing/2014/main" val="10001"/>
                  </a:ext>
                </a:extLst>
              </a:tr>
              <a:tr h="297976">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ENGL 1301/1302</a:t>
                      </a:r>
                    </a:p>
                  </a:txBody>
                  <a:tcPr marL="68580" marR="68580" marT="0" marB="0" anchor="b">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Eras Demi ITC" panose="020B0805030504020804" pitchFamily="34" charset="0"/>
                          <a:ea typeface="Times New Roman"/>
                          <a:cs typeface="Times New Roman" panose="02020603050405020304" pitchFamily="18" charset="0"/>
                        </a:rPr>
                        <a:t>Composition I/II</a:t>
                      </a:r>
                    </a:p>
                  </a:txBody>
                  <a:tcPr marL="68580" marR="68580" marT="0" marB="0" anchor="b">
                    <a:solidFill>
                      <a:schemeClr val="bg1"/>
                    </a:solidFill>
                  </a:tcPr>
                </a:tc>
                <a:extLst>
                  <a:ext uri="{0D108BD9-81ED-4DB2-BD59-A6C34878D82A}">
                    <a16:rowId xmlns:a16="http://schemas.microsoft.com/office/drawing/2014/main" val="10002"/>
                  </a:ext>
                </a:extLst>
              </a:tr>
              <a:tr h="297976">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ENGL 2332/2333</a:t>
                      </a:r>
                    </a:p>
                  </a:txBody>
                  <a:tcPr marL="68580" marR="68580" marT="0" marB="0" anchor="b">
                    <a:solidFill>
                      <a:schemeClr val="bg1"/>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World</a:t>
                      </a:r>
                      <a:r>
                        <a:rPr lang="en-US" sz="1800" b="0" kern="1200" baseline="0">
                          <a:solidFill>
                            <a:schemeClr val="tx1"/>
                          </a:solidFill>
                          <a:effectLst/>
                          <a:latin typeface="Eras Demi ITC" panose="020B0805030504020804" pitchFamily="34" charset="0"/>
                          <a:ea typeface="Times New Roman"/>
                          <a:cs typeface="Times New Roman" panose="02020603050405020304" pitchFamily="18" charset="0"/>
                        </a:rPr>
                        <a:t> </a:t>
                      </a: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Literature I/II</a:t>
                      </a:r>
                    </a:p>
                  </a:txBody>
                  <a:tcPr marL="68580" marR="68580" marT="0" marB="0" anchor="b">
                    <a:solidFill>
                      <a:schemeClr val="bg1"/>
                    </a:solidFill>
                  </a:tcPr>
                </a:tc>
                <a:extLst>
                  <a:ext uri="{0D108BD9-81ED-4DB2-BD59-A6C34878D82A}">
                    <a16:rowId xmlns:a16="http://schemas.microsoft.com/office/drawing/2014/main" val="3292235003"/>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GOVT 2305/2306</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Federal Government/Texas Government</a:t>
                      </a:r>
                    </a:p>
                  </a:txBody>
                  <a:tcPr marL="68580" marR="68580" marT="0" marB="0" anchor="b">
                    <a:solidFill>
                      <a:schemeClr val="bg1"/>
                    </a:solidFill>
                  </a:tcPr>
                </a:tc>
                <a:extLst>
                  <a:ext uri="{0D108BD9-81ED-4DB2-BD59-A6C34878D82A}">
                    <a16:rowId xmlns:a16="http://schemas.microsoft.com/office/drawing/2014/main" val="3663629010"/>
                  </a:ext>
                </a:extLst>
              </a:tr>
              <a:tr h="297976">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HIST</a:t>
                      </a:r>
                      <a:r>
                        <a:rPr lang="en-US" sz="1800" b="0" kern="1200" baseline="0">
                          <a:solidFill>
                            <a:schemeClr val="tx1"/>
                          </a:solidFill>
                          <a:effectLst/>
                          <a:latin typeface="Eras Demi ITC" panose="020B0805030504020804" pitchFamily="34" charset="0"/>
                          <a:ea typeface="Times New Roman"/>
                          <a:cs typeface="Times New Roman" panose="02020603050405020304" pitchFamily="18" charset="0"/>
                        </a:rPr>
                        <a:t> 1301/1302</a:t>
                      </a:r>
                      <a:endParaRPr lang="en-US" sz="1800" b="0" kern="1200">
                        <a:solidFill>
                          <a:schemeClr val="tx1"/>
                        </a:solidFill>
                        <a:effectLst/>
                        <a:latin typeface="Eras Demi ITC" panose="020B0805030504020804" pitchFamily="34" charset="0"/>
                        <a:ea typeface="Times New Roman"/>
                        <a:cs typeface="Times New Roman" panose="02020603050405020304" pitchFamily="18" charset="0"/>
                      </a:endParaRPr>
                    </a:p>
                  </a:txBody>
                  <a:tcPr marL="68580" marR="68580" marT="0" marB="0" anchor="b">
                    <a:solidFill>
                      <a:schemeClr val="bg1"/>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U.S. History I/II</a:t>
                      </a:r>
                    </a:p>
                  </a:txBody>
                  <a:tcPr marL="68580" marR="68580" marT="0" marB="0" anchor="b">
                    <a:solidFill>
                      <a:schemeClr val="bg1"/>
                    </a:solidFill>
                  </a:tcPr>
                </a:tc>
                <a:extLst>
                  <a:ext uri="{0D108BD9-81ED-4DB2-BD59-A6C34878D82A}">
                    <a16:rowId xmlns:a16="http://schemas.microsoft.com/office/drawing/2014/main" val="2381609690"/>
                  </a:ext>
                </a:extLst>
              </a:tr>
              <a:tr h="297976">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MATH 1314</a:t>
                      </a:r>
                    </a:p>
                  </a:txBody>
                  <a:tcPr marL="68580" marR="68580" marT="0" marB="0" anchor="b">
                    <a:solidFill>
                      <a:schemeClr val="bg1"/>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College Algebra</a:t>
                      </a:r>
                    </a:p>
                  </a:txBody>
                  <a:tcPr marL="68580" marR="68580" marT="0" marB="0" anchor="b">
                    <a:solidFill>
                      <a:schemeClr val="bg1"/>
                    </a:solidFill>
                  </a:tcPr>
                </a:tc>
                <a:extLst>
                  <a:ext uri="{0D108BD9-81ED-4DB2-BD59-A6C34878D82A}">
                    <a16:rowId xmlns:a16="http://schemas.microsoft.com/office/drawing/2014/main" val="10003"/>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MATH 1342</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Elementary Statistical Methods</a:t>
                      </a:r>
                    </a:p>
                  </a:txBody>
                  <a:tcPr marL="68580" marR="68580" marT="0" marB="0" anchor="b">
                    <a:solidFill>
                      <a:schemeClr val="bg1"/>
                    </a:solidFill>
                  </a:tcPr>
                </a:tc>
                <a:extLst>
                  <a:ext uri="{0D108BD9-81ED-4DB2-BD59-A6C34878D82A}">
                    <a16:rowId xmlns:a16="http://schemas.microsoft.com/office/drawing/2014/main" val="891990341"/>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MATH 2412/2413</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Pre-Calculus/Calculus I</a:t>
                      </a:r>
                    </a:p>
                  </a:txBody>
                  <a:tcPr marL="68580" marR="68580" marT="0" marB="0" anchor="b">
                    <a:solidFill>
                      <a:schemeClr val="bg1"/>
                    </a:solidFill>
                  </a:tcPr>
                </a:tc>
                <a:extLst>
                  <a:ext uri="{0D108BD9-81ED-4DB2-BD59-A6C34878D82A}">
                    <a16:rowId xmlns:a16="http://schemas.microsoft.com/office/drawing/2014/main" val="1322240548"/>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EDUC 1300</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Learning Framework</a:t>
                      </a:r>
                    </a:p>
                  </a:txBody>
                  <a:tcPr marL="68580" marR="68580" marT="0" marB="0" anchor="b">
                    <a:solidFill>
                      <a:schemeClr val="bg1"/>
                    </a:solidFill>
                  </a:tcPr>
                </a:tc>
                <a:extLst>
                  <a:ext uri="{0D108BD9-81ED-4DB2-BD59-A6C34878D82A}">
                    <a16:rowId xmlns:a16="http://schemas.microsoft.com/office/drawing/2014/main" val="1443198656"/>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SOCI 1301</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Intro to Sociology</a:t>
                      </a:r>
                    </a:p>
                  </a:txBody>
                  <a:tcPr marL="68580" marR="68580" marT="0" marB="0" anchor="b">
                    <a:solidFill>
                      <a:schemeClr val="bg1"/>
                    </a:solidFill>
                  </a:tcPr>
                </a:tc>
                <a:extLst>
                  <a:ext uri="{0D108BD9-81ED-4DB2-BD59-A6C34878D82A}">
                    <a16:rowId xmlns:a16="http://schemas.microsoft.com/office/drawing/2014/main" val="1416983112"/>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SPCH 1311</a:t>
                      </a:r>
                    </a:p>
                  </a:txBody>
                  <a:tcPr marL="68580" marR="68580" marT="0" marB="0" anchor="b">
                    <a:solidFill>
                      <a:schemeClr val="bg1"/>
                    </a:solidFill>
                  </a:tcPr>
                </a:tc>
                <a:tc>
                  <a:txBody>
                    <a:bodyPr/>
                    <a:lstStyle/>
                    <a:p>
                      <a:pPr marL="0" marR="0" algn="ctr">
                        <a:spcBef>
                          <a:spcPts val="0"/>
                        </a:spcBef>
                        <a:spcAft>
                          <a:spcPts val="0"/>
                        </a:spcAft>
                      </a:pPr>
                      <a:r>
                        <a:rPr lang="en-US" sz="1800" b="0" baseline="0" dirty="0">
                          <a:solidFill>
                            <a:schemeClr val="tx1"/>
                          </a:solidFill>
                          <a:effectLst/>
                          <a:latin typeface="Eras Demi ITC" panose="020B0805030504020804" pitchFamily="34" charset="0"/>
                          <a:ea typeface="Times New Roman"/>
                          <a:cs typeface="Times New Roman" panose="02020603050405020304" pitchFamily="18" charset="0"/>
                        </a:rPr>
                        <a:t>Intro to Speech</a:t>
                      </a:r>
                    </a:p>
                  </a:txBody>
                  <a:tcPr marL="68580" marR="68580" marT="0" marB="0" anchor="b">
                    <a:solidFill>
                      <a:schemeClr val="bg1"/>
                    </a:solidFill>
                  </a:tcPr>
                </a:tc>
                <a:extLst>
                  <a:ext uri="{0D108BD9-81ED-4DB2-BD59-A6C34878D82A}">
                    <a16:rowId xmlns:a16="http://schemas.microsoft.com/office/drawing/2014/main" val="2037762808"/>
                  </a:ext>
                </a:extLst>
              </a:tr>
            </a:tbl>
          </a:graphicData>
        </a:graphic>
      </p:graphicFrame>
      <p:pic>
        <p:nvPicPr>
          <p:cNvPr id="7" name="Picture 6">
            <a:extLst>
              <a:ext uri="{FF2B5EF4-FFF2-40B4-BE49-F238E27FC236}">
                <a16:creationId xmlns:a16="http://schemas.microsoft.com/office/drawing/2014/main" id="{61CD6B7B-0E39-4218-BA3D-A6D5A7E15DBD}"/>
              </a:ext>
            </a:extLst>
          </p:cNvPr>
          <p:cNvPicPr>
            <a:picLocks noChangeAspect="1"/>
          </p:cNvPicPr>
          <p:nvPr/>
        </p:nvPicPr>
        <p:blipFill rotWithShape="1">
          <a:blip r:embed="rId4"/>
          <a:srcRect b="12419"/>
          <a:stretch/>
        </p:blipFill>
        <p:spPr>
          <a:xfrm>
            <a:off x="2362200" y="1210396"/>
            <a:ext cx="8306382" cy="5158804"/>
          </a:xfrm>
          <a:prstGeom prst="rect">
            <a:avLst/>
          </a:prstGeom>
        </p:spPr>
      </p:pic>
    </p:spTree>
    <p:extLst>
      <p:ext uri="{BB962C8B-B14F-4D97-AF65-F5344CB8AC3E}">
        <p14:creationId xmlns:p14="http://schemas.microsoft.com/office/powerpoint/2010/main" val="598881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8980615" cy="1079470"/>
          </a:xfrm>
        </p:spPr>
        <p:txBody>
          <a:bodyPr>
            <a:normAutofit fontScale="90000"/>
          </a:bodyPr>
          <a:lstStyle/>
          <a:p>
            <a:r>
              <a:rPr lang="en-US" b="1">
                <a:ea typeface="Adobe Gothic Std B" panose="020B0800000000000000" pitchFamily="34" charset="-128"/>
              </a:rPr>
              <a:t>2023-2024 Dual Credit Offerings </a:t>
            </a:r>
            <a:br>
              <a:rPr lang="en-US" b="1" u="sng">
                <a:ea typeface="Adobe Gothic Std B" panose="020B0800000000000000" pitchFamily="34" charset="-128"/>
              </a:rPr>
            </a:br>
            <a:endParaRPr lang="en-US" u="sng">
              <a:ea typeface="Adobe Gothic Std B" panose="020B0800000000000000" pitchFamily="34" charset="-128"/>
            </a:endParaRPr>
          </a:p>
        </p:txBody>
      </p:sp>
      <p:pic>
        <p:nvPicPr>
          <p:cNvPr id="6" name="Picture 5">
            <a:extLst>
              <a:ext uri="{FF2B5EF4-FFF2-40B4-BE49-F238E27FC236}">
                <a16:creationId xmlns:a16="http://schemas.microsoft.com/office/drawing/2014/main" id="{1DC71791-D06A-4F57-9B8F-F025E555CB73}"/>
              </a:ext>
            </a:extLst>
          </p:cNvPr>
          <p:cNvPicPr>
            <a:picLocks noChangeAspect="1"/>
          </p:cNvPicPr>
          <p:nvPr/>
        </p:nvPicPr>
        <p:blipFill>
          <a:blip r:embed="rId3"/>
          <a:stretch>
            <a:fillRect/>
          </a:stretch>
        </p:blipFill>
        <p:spPr>
          <a:xfrm>
            <a:off x="11277600" y="6156086"/>
            <a:ext cx="695060" cy="549514"/>
          </a:xfrm>
          <a:prstGeom prst="rect">
            <a:avLst/>
          </a:prstGeom>
        </p:spPr>
      </p:pic>
      <p:sp>
        <p:nvSpPr>
          <p:cNvPr id="3" name="Rectangle 2">
            <a:extLst>
              <a:ext uri="{FF2B5EF4-FFF2-40B4-BE49-F238E27FC236}">
                <a16:creationId xmlns:a16="http://schemas.microsoft.com/office/drawing/2014/main" id="{F2528133-5996-4C76-90D4-AF7ADF227961}"/>
              </a:ext>
            </a:extLst>
          </p:cNvPr>
          <p:cNvSpPr/>
          <p:nvPr/>
        </p:nvSpPr>
        <p:spPr>
          <a:xfrm>
            <a:off x="154709" y="2150888"/>
            <a:ext cx="2207491" cy="3062377"/>
          </a:xfrm>
          <a:prstGeom prst="rect">
            <a:avLst/>
          </a:prstGeom>
        </p:spPr>
        <p:txBody>
          <a:bodyPr wrap="square" lIns="91440" tIns="45720" rIns="91440" bIns="45720" anchor="t">
            <a:spAutoFit/>
          </a:bodyPr>
          <a:lstStyle/>
          <a:p>
            <a:pPr lvl="1">
              <a:spcAft>
                <a:spcPts val="1000"/>
              </a:spcAft>
            </a:pPr>
            <a:r>
              <a:rPr lang="en-US" dirty="0">
                <a:solidFill>
                  <a:schemeClr val="bg1"/>
                </a:solidFill>
                <a:latin typeface="Abadi"/>
              </a:rPr>
              <a:t>Courses held at home campus,</a:t>
            </a:r>
          </a:p>
          <a:p>
            <a:pPr lvl="1">
              <a:spcAft>
                <a:spcPts val="1000"/>
              </a:spcAft>
            </a:pPr>
            <a:r>
              <a:rPr lang="en-US" dirty="0">
                <a:solidFill>
                  <a:schemeClr val="bg1"/>
                </a:solidFill>
                <a:latin typeface="Abadi" panose="020B0604020104020204" pitchFamily="34" charset="0"/>
              </a:rPr>
              <a:t>Academic courses satisfy Texas Core Curriculum</a:t>
            </a:r>
          </a:p>
          <a:p>
            <a:pPr lvl="1">
              <a:spcAft>
                <a:spcPts val="1000"/>
              </a:spcAft>
            </a:pPr>
            <a:r>
              <a:rPr lang="en-US" dirty="0">
                <a:solidFill>
                  <a:schemeClr val="bg1"/>
                </a:solidFill>
                <a:latin typeface="Abadi" panose="020B0604020104020204" pitchFamily="34" charset="0"/>
              </a:rPr>
              <a:t>Transferable to most public four-year colleges/universities in Texas</a:t>
            </a:r>
          </a:p>
          <a:p>
            <a:pPr lvl="2">
              <a:spcAft>
                <a:spcPts val="1000"/>
              </a:spcAft>
            </a:pPr>
            <a:r>
              <a:rPr lang="en-US" dirty="0">
                <a:solidFill>
                  <a:schemeClr val="bg1"/>
                </a:solidFill>
                <a:latin typeface="Abadi" panose="020B0604020104020204" pitchFamily="34" charset="0"/>
              </a:rPr>
              <a:t>Please check with private and out-of-state institutions for transferability </a:t>
            </a:r>
          </a:p>
        </p:txBody>
      </p:sp>
      <p:graphicFrame>
        <p:nvGraphicFramePr>
          <p:cNvPr id="9" name="Table 8">
            <a:extLst>
              <a:ext uri="{FF2B5EF4-FFF2-40B4-BE49-F238E27FC236}">
                <a16:creationId xmlns:a16="http://schemas.microsoft.com/office/drawing/2014/main" id="{3101E0EC-6D9F-476C-B074-EBEE5D229706}"/>
              </a:ext>
            </a:extLst>
          </p:cNvPr>
          <p:cNvGraphicFramePr>
            <a:graphicFrameLocks noGrp="1"/>
          </p:cNvGraphicFramePr>
          <p:nvPr>
            <p:extLst/>
          </p:nvPr>
        </p:nvGraphicFramePr>
        <p:xfrm>
          <a:off x="2362200" y="1447800"/>
          <a:ext cx="7924800" cy="4581028"/>
        </p:xfrm>
        <a:graphic>
          <a:graphicData uri="http://schemas.openxmlformats.org/drawingml/2006/table">
            <a:tbl>
              <a:tblPr firstRow="1" firstCol="1" bandRow="1">
                <a:tableStyleId>{16D9F66E-5EB9-4882-86FB-DCBF35E3C3E4}</a:tableStyleId>
              </a:tblPr>
              <a:tblGrid>
                <a:gridCol w="2778825">
                  <a:extLst>
                    <a:ext uri="{9D8B030D-6E8A-4147-A177-3AD203B41FA5}">
                      <a16:colId xmlns:a16="http://schemas.microsoft.com/office/drawing/2014/main" val="20000"/>
                    </a:ext>
                  </a:extLst>
                </a:gridCol>
                <a:gridCol w="5145975">
                  <a:extLst>
                    <a:ext uri="{9D8B030D-6E8A-4147-A177-3AD203B41FA5}">
                      <a16:colId xmlns:a16="http://schemas.microsoft.com/office/drawing/2014/main" val="20001"/>
                    </a:ext>
                  </a:extLst>
                </a:gridCol>
              </a:tblGrid>
              <a:tr h="361296">
                <a:tc>
                  <a:txBody>
                    <a:bodyPr/>
                    <a:lstStyle/>
                    <a:p>
                      <a:pPr marL="0" marR="0" algn="ctr">
                        <a:spcBef>
                          <a:spcPts val="0"/>
                        </a:spcBef>
                        <a:spcAft>
                          <a:spcPts val="0"/>
                        </a:spcAft>
                      </a:pPr>
                      <a:r>
                        <a:rPr lang="en-US" sz="1600">
                          <a:solidFill>
                            <a:schemeClr val="bg1"/>
                          </a:solidFill>
                          <a:effectLst/>
                          <a:latin typeface="Eras Demi ITC" panose="020B0805030504020804" pitchFamily="34" charset="0"/>
                        </a:rPr>
                        <a:t>Course ID</a:t>
                      </a:r>
                      <a:endParaRPr lang="en-US" sz="1800">
                        <a:solidFill>
                          <a:schemeClr val="bg1"/>
                        </a:solidFill>
                        <a:effectLst/>
                        <a:latin typeface="Eras Demi ITC" panose="020B0805030504020804" pitchFamily="34" charset="0"/>
                        <a:ea typeface="Times New Roman"/>
                      </a:endParaRPr>
                    </a:p>
                  </a:txBody>
                  <a:tcPr marL="68580" marR="68580" marT="0" marB="0" anchor="b">
                    <a:solidFill>
                      <a:schemeClr val="accent1">
                        <a:lumMod val="75000"/>
                      </a:schemeClr>
                    </a:solidFill>
                  </a:tcPr>
                </a:tc>
                <a:tc>
                  <a:txBody>
                    <a:bodyPr/>
                    <a:lstStyle/>
                    <a:p>
                      <a:pPr marL="0" marR="0" algn="ctr">
                        <a:spcBef>
                          <a:spcPts val="0"/>
                        </a:spcBef>
                        <a:spcAft>
                          <a:spcPts val="0"/>
                        </a:spcAft>
                      </a:pPr>
                      <a:r>
                        <a:rPr lang="en-US" sz="1600">
                          <a:solidFill>
                            <a:schemeClr val="bg1"/>
                          </a:solidFill>
                          <a:effectLst/>
                          <a:latin typeface="Eras Demi ITC" panose="020B0805030504020804" pitchFamily="34" charset="0"/>
                        </a:rPr>
                        <a:t>Course Title</a:t>
                      </a:r>
                      <a:endParaRPr lang="en-US" sz="1800">
                        <a:solidFill>
                          <a:schemeClr val="bg1"/>
                        </a:solidFill>
                        <a:effectLst/>
                        <a:latin typeface="Eras Demi ITC" panose="020B0805030504020804" pitchFamily="34" charset="0"/>
                        <a:ea typeface="Times New Roman"/>
                      </a:endParaRPr>
                    </a:p>
                  </a:txBody>
                  <a:tcPr marL="68580" marR="68580" marT="0" marB="0" anchor="b">
                    <a:solidFill>
                      <a:schemeClr val="accent1">
                        <a:lumMod val="75000"/>
                      </a:schemeClr>
                    </a:solidFill>
                  </a:tcPr>
                </a:tc>
                <a:extLst>
                  <a:ext uri="{0D108BD9-81ED-4DB2-BD59-A6C34878D82A}">
                    <a16:rowId xmlns:a16="http://schemas.microsoft.com/office/drawing/2014/main" val="10000"/>
                  </a:ext>
                </a:extLst>
              </a:tr>
              <a:tr h="309993">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ARTS 1301</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Art Appreciation</a:t>
                      </a:r>
                    </a:p>
                  </a:txBody>
                  <a:tcPr marL="68580" marR="68580" marT="0" marB="0" anchor="b">
                    <a:solidFill>
                      <a:schemeClr val="bg1"/>
                    </a:solidFill>
                  </a:tcPr>
                </a:tc>
                <a:extLst>
                  <a:ext uri="{0D108BD9-81ED-4DB2-BD59-A6C34878D82A}">
                    <a16:rowId xmlns:a16="http://schemas.microsoft.com/office/drawing/2014/main" val="2971676744"/>
                  </a:ext>
                </a:extLst>
              </a:tr>
              <a:tr h="309993">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BIOL 1406/1407</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Biology for Science Majors I/II</a:t>
                      </a:r>
                    </a:p>
                  </a:txBody>
                  <a:tcPr marL="68580" marR="68580" marT="0" marB="0" anchor="b">
                    <a:solidFill>
                      <a:schemeClr val="bg1"/>
                    </a:solidFill>
                  </a:tcPr>
                </a:tc>
                <a:extLst>
                  <a:ext uri="{0D108BD9-81ED-4DB2-BD59-A6C34878D82A}">
                    <a16:rowId xmlns:a16="http://schemas.microsoft.com/office/drawing/2014/main" val="3674941408"/>
                  </a:ext>
                </a:extLst>
              </a:tr>
              <a:tr h="309993">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BIOL 1408/1409</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Biology for Non-Science Majors I/II</a:t>
                      </a:r>
                    </a:p>
                  </a:txBody>
                  <a:tcPr marL="68580" marR="68580" marT="0" marB="0" anchor="b">
                    <a:solidFill>
                      <a:schemeClr val="bg1"/>
                    </a:solidFill>
                  </a:tcPr>
                </a:tc>
                <a:extLst>
                  <a:ext uri="{0D108BD9-81ED-4DB2-BD59-A6C34878D82A}">
                    <a16:rowId xmlns:a16="http://schemas.microsoft.com/office/drawing/2014/main" val="1614510315"/>
                  </a:ext>
                </a:extLst>
              </a:tr>
              <a:tr h="309993">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ECON 2302</a:t>
                      </a:r>
                    </a:p>
                  </a:txBody>
                  <a:tcPr marL="68580" marR="68580" marT="0" marB="0" anchor="b">
                    <a:solidFill>
                      <a:schemeClr val="bg1"/>
                    </a:solidFill>
                  </a:tcPr>
                </a:tc>
                <a:tc>
                  <a:txBody>
                    <a:bodyPr/>
                    <a:lstStyle/>
                    <a:p>
                      <a:pPr marL="0" marR="0" algn="ctr">
                        <a:spcBef>
                          <a:spcPts val="0"/>
                        </a:spcBef>
                        <a:spcAft>
                          <a:spcPts val="0"/>
                        </a:spcAft>
                      </a:pPr>
                      <a:r>
                        <a:rPr lang="en-US" sz="1800" b="0" baseline="0" err="1">
                          <a:solidFill>
                            <a:schemeClr val="tx1"/>
                          </a:solidFill>
                          <a:effectLst/>
                          <a:latin typeface="Eras Demi ITC" panose="020B0805030504020804" pitchFamily="34" charset="0"/>
                          <a:ea typeface="Times New Roman"/>
                          <a:cs typeface="Times New Roman" panose="02020603050405020304" pitchFamily="18" charset="0"/>
                        </a:rPr>
                        <a:t>Prin</a:t>
                      </a: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 of Microeconomics</a:t>
                      </a:r>
                    </a:p>
                  </a:txBody>
                  <a:tcPr marL="68580" marR="68580" marT="0" marB="0" anchor="b">
                    <a:solidFill>
                      <a:schemeClr val="bg1"/>
                    </a:solidFill>
                  </a:tcPr>
                </a:tc>
                <a:extLst>
                  <a:ext uri="{0D108BD9-81ED-4DB2-BD59-A6C34878D82A}">
                    <a16:rowId xmlns:a16="http://schemas.microsoft.com/office/drawing/2014/main" val="10001"/>
                  </a:ext>
                </a:extLst>
              </a:tr>
              <a:tr h="297976">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ENGL 1301/1302</a:t>
                      </a:r>
                    </a:p>
                  </a:txBody>
                  <a:tcPr marL="68580" marR="68580" marT="0" marB="0" anchor="b">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Eras Demi ITC" panose="020B0805030504020804" pitchFamily="34" charset="0"/>
                          <a:ea typeface="Times New Roman"/>
                          <a:cs typeface="Times New Roman" panose="02020603050405020304" pitchFamily="18" charset="0"/>
                        </a:rPr>
                        <a:t>Composition I/II</a:t>
                      </a:r>
                    </a:p>
                  </a:txBody>
                  <a:tcPr marL="68580" marR="68580" marT="0" marB="0" anchor="b">
                    <a:solidFill>
                      <a:schemeClr val="bg1"/>
                    </a:solidFill>
                  </a:tcPr>
                </a:tc>
                <a:extLst>
                  <a:ext uri="{0D108BD9-81ED-4DB2-BD59-A6C34878D82A}">
                    <a16:rowId xmlns:a16="http://schemas.microsoft.com/office/drawing/2014/main" val="10002"/>
                  </a:ext>
                </a:extLst>
              </a:tr>
              <a:tr h="297976">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ENGL 2332/2333</a:t>
                      </a:r>
                    </a:p>
                  </a:txBody>
                  <a:tcPr marL="68580" marR="68580" marT="0" marB="0" anchor="b">
                    <a:solidFill>
                      <a:schemeClr val="bg1"/>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World</a:t>
                      </a:r>
                      <a:r>
                        <a:rPr lang="en-US" sz="1800" b="0" kern="1200" baseline="0">
                          <a:solidFill>
                            <a:schemeClr val="tx1"/>
                          </a:solidFill>
                          <a:effectLst/>
                          <a:latin typeface="Eras Demi ITC" panose="020B0805030504020804" pitchFamily="34" charset="0"/>
                          <a:ea typeface="Times New Roman"/>
                          <a:cs typeface="Times New Roman" panose="02020603050405020304" pitchFamily="18" charset="0"/>
                        </a:rPr>
                        <a:t> </a:t>
                      </a: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Literature I/II</a:t>
                      </a:r>
                    </a:p>
                  </a:txBody>
                  <a:tcPr marL="68580" marR="68580" marT="0" marB="0" anchor="b">
                    <a:solidFill>
                      <a:schemeClr val="bg1"/>
                    </a:solidFill>
                  </a:tcPr>
                </a:tc>
                <a:extLst>
                  <a:ext uri="{0D108BD9-81ED-4DB2-BD59-A6C34878D82A}">
                    <a16:rowId xmlns:a16="http://schemas.microsoft.com/office/drawing/2014/main" val="3292235003"/>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GOVT 2305/2306</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Federal Government/Texas Government</a:t>
                      </a:r>
                    </a:p>
                  </a:txBody>
                  <a:tcPr marL="68580" marR="68580" marT="0" marB="0" anchor="b">
                    <a:solidFill>
                      <a:schemeClr val="bg1"/>
                    </a:solidFill>
                  </a:tcPr>
                </a:tc>
                <a:extLst>
                  <a:ext uri="{0D108BD9-81ED-4DB2-BD59-A6C34878D82A}">
                    <a16:rowId xmlns:a16="http://schemas.microsoft.com/office/drawing/2014/main" val="3663629010"/>
                  </a:ext>
                </a:extLst>
              </a:tr>
              <a:tr h="297976">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HIST</a:t>
                      </a:r>
                      <a:r>
                        <a:rPr lang="en-US" sz="1800" b="0" kern="1200" baseline="0">
                          <a:solidFill>
                            <a:schemeClr val="tx1"/>
                          </a:solidFill>
                          <a:effectLst/>
                          <a:latin typeface="Eras Demi ITC" panose="020B0805030504020804" pitchFamily="34" charset="0"/>
                          <a:ea typeface="Times New Roman"/>
                          <a:cs typeface="Times New Roman" panose="02020603050405020304" pitchFamily="18" charset="0"/>
                        </a:rPr>
                        <a:t> 1301/1302</a:t>
                      </a:r>
                      <a:endParaRPr lang="en-US" sz="1800" b="0" kern="1200">
                        <a:solidFill>
                          <a:schemeClr val="tx1"/>
                        </a:solidFill>
                        <a:effectLst/>
                        <a:latin typeface="Eras Demi ITC" panose="020B0805030504020804" pitchFamily="34" charset="0"/>
                        <a:ea typeface="Times New Roman"/>
                        <a:cs typeface="Times New Roman" panose="02020603050405020304" pitchFamily="18" charset="0"/>
                      </a:endParaRPr>
                    </a:p>
                  </a:txBody>
                  <a:tcPr marL="68580" marR="68580" marT="0" marB="0" anchor="b">
                    <a:solidFill>
                      <a:schemeClr val="bg1"/>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U.S. History I/II</a:t>
                      </a:r>
                    </a:p>
                  </a:txBody>
                  <a:tcPr marL="68580" marR="68580" marT="0" marB="0" anchor="b">
                    <a:solidFill>
                      <a:schemeClr val="bg1"/>
                    </a:solidFill>
                  </a:tcPr>
                </a:tc>
                <a:extLst>
                  <a:ext uri="{0D108BD9-81ED-4DB2-BD59-A6C34878D82A}">
                    <a16:rowId xmlns:a16="http://schemas.microsoft.com/office/drawing/2014/main" val="2381609690"/>
                  </a:ext>
                </a:extLst>
              </a:tr>
              <a:tr h="297976">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MATH 1314</a:t>
                      </a:r>
                    </a:p>
                  </a:txBody>
                  <a:tcPr marL="68580" marR="68580" marT="0" marB="0" anchor="b">
                    <a:solidFill>
                      <a:schemeClr val="bg1"/>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Eras Demi ITC" panose="020B0805030504020804" pitchFamily="34" charset="0"/>
                          <a:ea typeface="Times New Roman"/>
                          <a:cs typeface="Times New Roman" panose="02020603050405020304" pitchFamily="18" charset="0"/>
                        </a:rPr>
                        <a:t>College Algebra</a:t>
                      </a:r>
                    </a:p>
                  </a:txBody>
                  <a:tcPr marL="68580" marR="68580" marT="0" marB="0" anchor="b">
                    <a:solidFill>
                      <a:schemeClr val="bg1"/>
                    </a:solidFill>
                  </a:tcPr>
                </a:tc>
                <a:extLst>
                  <a:ext uri="{0D108BD9-81ED-4DB2-BD59-A6C34878D82A}">
                    <a16:rowId xmlns:a16="http://schemas.microsoft.com/office/drawing/2014/main" val="10003"/>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MATH 1342</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Elementary Statistical Methods</a:t>
                      </a:r>
                    </a:p>
                  </a:txBody>
                  <a:tcPr marL="68580" marR="68580" marT="0" marB="0" anchor="b">
                    <a:solidFill>
                      <a:schemeClr val="bg1"/>
                    </a:solidFill>
                  </a:tcPr>
                </a:tc>
                <a:extLst>
                  <a:ext uri="{0D108BD9-81ED-4DB2-BD59-A6C34878D82A}">
                    <a16:rowId xmlns:a16="http://schemas.microsoft.com/office/drawing/2014/main" val="891990341"/>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MATH 2412/2413</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Pre-Calculus/Calculus I</a:t>
                      </a:r>
                    </a:p>
                  </a:txBody>
                  <a:tcPr marL="68580" marR="68580" marT="0" marB="0" anchor="b">
                    <a:solidFill>
                      <a:schemeClr val="bg1"/>
                    </a:solidFill>
                  </a:tcPr>
                </a:tc>
                <a:extLst>
                  <a:ext uri="{0D108BD9-81ED-4DB2-BD59-A6C34878D82A}">
                    <a16:rowId xmlns:a16="http://schemas.microsoft.com/office/drawing/2014/main" val="1322240548"/>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EDUC 1300</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Learning Framework</a:t>
                      </a:r>
                    </a:p>
                  </a:txBody>
                  <a:tcPr marL="68580" marR="68580" marT="0" marB="0" anchor="b">
                    <a:solidFill>
                      <a:schemeClr val="bg1"/>
                    </a:solidFill>
                  </a:tcPr>
                </a:tc>
                <a:extLst>
                  <a:ext uri="{0D108BD9-81ED-4DB2-BD59-A6C34878D82A}">
                    <a16:rowId xmlns:a16="http://schemas.microsoft.com/office/drawing/2014/main" val="1443198656"/>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SOCI 1301</a:t>
                      </a:r>
                    </a:p>
                  </a:txBody>
                  <a:tcPr marL="68580" marR="68580" marT="0" marB="0" anchor="b">
                    <a:solidFill>
                      <a:schemeClr val="bg1"/>
                    </a:solidFill>
                  </a:tcPr>
                </a:tc>
                <a:tc>
                  <a:txBody>
                    <a:bodyPr/>
                    <a:lstStyle/>
                    <a:p>
                      <a:pPr marL="0" marR="0" algn="ctr">
                        <a:spcBef>
                          <a:spcPts val="0"/>
                        </a:spcBef>
                        <a:spcAft>
                          <a:spcPts val="0"/>
                        </a:spcAft>
                      </a:pPr>
                      <a:r>
                        <a:rPr lang="en-US" sz="1800" b="0" baseline="0">
                          <a:solidFill>
                            <a:schemeClr val="tx1"/>
                          </a:solidFill>
                          <a:effectLst/>
                          <a:latin typeface="Eras Demi ITC" panose="020B0805030504020804" pitchFamily="34" charset="0"/>
                          <a:ea typeface="Times New Roman"/>
                          <a:cs typeface="Times New Roman" panose="02020603050405020304" pitchFamily="18" charset="0"/>
                        </a:rPr>
                        <a:t>Intro to Sociology</a:t>
                      </a:r>
                    </a:p>
                  </a:txBody>
                  <a:tcPr marL="68580" marR="68580" marT="0" marB="0" anchor="b">
                    <a:solidFill>
                      <a:schemeClr val="bg1"/>
                    </a:solidFill>
                  </a:tcPr>
                </a:tc>
                <a:extLst>
                  <a:ext uri="{0D108BD9-81ED-4DB2-BD59-A6C34878D82A}">
                    <a16:rowId xmlns:a16="http://schemas.microsoft.com/office/drawing/2014/main" val="1416983112"/>
                  </a:ext>
                </a:extLst>
              </a:tr>
              <a:tr h="297976">
                <a:tc>
                  <a:txBody>
                    <a:bodyPr/>
                    <a:lstStyle/>
                    <a:p>
                      <a:pPr marL="0" marR="0" algn="ctr">
                        <a:spcBef>
                          <a:spcPts val="0"/>
                        </a:spcBef>
                        <a:spcAft>
                          <a:spcPts val="0"/>
                        </a:spcAft>
                      </a:pPr>
                      <a:r>
                        <a:rPr lang="en-US" sz="1800" b="0">
                          <a:solidFill>
                            <a:schemeClr val="tx1"/>
                          </a:solidFill>
                          <a:effectLst/>
                          <a:latin typeface="Eras Demi ITC" panose="020B0805030504020804" pitchFamily="34" charset="0"/>
                          <a:ea typeface="Times New Roman"/>
                          <a:cs typeface="Times New Roman" panose="02020603050405020304" pitchFamily="18" charset="0"/>
                        </a:rPr>
                        <a:t>SPCH 1311</a:t>
                      </a:r>
                    </a:p>
                  </a:txBody>
                  <a:tcPr marL="68580" marR="68580" marT="0" marB="0" anchor="b">
                    <a:solidFill>
                      <a:schemeClr val="bg1"/>
                    </a:solidFill>
                  </a:tcPr>
                </a:tc>
                <a:tc>
                  <a:txBody>
                    <a:bodyPr/>
                    <a:lstStyle/>
                    <a:p>
                      <a:pPr marL="0" marR="0" algn="ctr">
                        <a:spcBef>
                          <a:spcPts val="0"/>
                        </a:spcBef>
                        <a:spcAft>
                          <a:spcPts val="0"/>
                        </a:spcAft>
                      </a:pPr>
                      <a:r>
                        <a:rPr lang="en-US" sz="1800" b="0" baseline="0" dirty="0">
                          <a:solidFill>
                            <a:schemeClr val="tx1"/>
                          </a:solidFill>
                          <a:effectLst/>
                          <a:latin typeface="Eras Demi ITC" panose="020B0805030504020804" pitchFamily="34" charset="0"/>
                          <a:ea typeface="Times New Roman"/>
                          <a:cs typeface="Times New Roman" panose="02020603050405020304" pitchFamily="18" charset="0"/>
                        </a:rPr>
                        <a:t>Intro to Speech</a:t>
                      </a:r>
                    </a:p>
                  </a:txBody>
                  <a:tcPr marL="68580" marR="68580" marT="0" marB="0" anchor="b">
                    <a:solidFill>
                      <a:schemeClr val="bg1"/>
                    </a:solidFill>
                  </a:tcPr>
                </a:tc>
                <a:extLst>
                  <a:ext uri="{0D108BD9-81ED-4DB2-BD59-A6C34878D82A}">
                    <a16:rowId xmlns:a16="http://schemas.microsoft.com/office/drawing/2014/main" val="2037762808"/>
                  </a:ext>
                </a:extLst>
              </a:tr>
            </a:tbl>
          </a:graphicData>
        </a:graphic>
      </p:graphicFrame>
      <p:pic>
        <p:nvPicPr>
          <p:cNvPr id="8" name="Picture 7">
            <a:extLst>
              <a:ext uri="{FF2B5EF4-FFF2-40B4-BE49-F238E27FC236}">
                <a16:creationId xmlns:a16="http://schemas.microsoft.com/office/drawing/2014/main" id="{C0C549B9-512C-4ABC-9908-15D9F72492D0}"/>
              </a:ext>
            </a:extLst>
          </p:cNvPr>
          <p:cNvPicPr>
            <a:picLocks noChangeAspect="1"/>
          </p:cNvPicPr>
          <p:nvPr/>
        </p:nvPicPr>
        <p:blipFill>
          <a:blip r:embed="rId4"/>
          <a:stretch>
            <a:fillRect/>
          </a:stretch>
        </p:blipFill>
        <p:spPr>
          <a:xfrm>
            <a:off x="2362200" y="1186859"/>
            <a:ext cx="8318329" cy="5102910"/>
          </a:xfrm>
          <a:prstGeom prst="rect">
            <a:avLst/>
          </a:prstGeom>
        </p:spPr>
      </p:pic>
    </p:spTree>
    <p:extLst>
      <p:ext uri="{BB962C8B-B14F-4D97-AF65-F5344CB8AC3E}">
        <p14:creationId xmlns:p14="http://schemas.microsoft.com/office/powerpoint/2010/main" val="284647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C71791-D06A-4F57-9B8F-F025E555CB73}"/>
              </a:ext>
            </a:extLst>
          </p:cNvPr>
          <p:cNvPicPr>
            <a:picLocks noChangeAspect="1"/>
          </p:cNvPicPr>
          <p:nvPr/>
        </p:nvPicPr>
        <p:blipFill>
          <a:blip r:embed="rId3"/>
          <a:stretch>
            <a:fillRect/>
          </a:stretch>
        </p:blipFill>
        <p:spPr>
          <a:xfrm>
            <a:off x="11277600" y="6156086"/>
            <a:ext cx="695060" cy="549514"/>
          </a:xfrm>
          <a:prstGeom prst="rect">
            <a:avLst/>
          </a:prstGeom>
        </p:spPr>
      </p:pic>
      <p:sp>
        <p:nvSpPr>
          <p:cNvPr id="10" name="Content Placeholder 2">
            <a:extLst>
              <a:ext uri="{FF2B5EF4-FFF2-40B4-BE49-F238E27FC236}">
                <a16:creationId xmlns:a16="http://schemas.microsoft.com/office/drawing/2014/main" id="{76F10B9E-C662-4E5B-93CF-D33C93085DEB}"/>
              </a:ext>
            </a:extLst>
          </p:cNvPr>
          <p:cNvSpPr>
            <a:spLocks noGrp="1"/>
          </p:cNvSpPr>
          <p:nvPr>
            <p:ph idx="1"/>
          </p:nvPr>
        </p:nvSpPr>
        <p:spPr>
          <a:xfrm>
            <a:off x="1603948" y="4928016"/>
            <a:ext cx="8465993" cy="1219200"/>
          </a:xfrm>
        </p:spPr>
        <p:txBody>
          <a:bodyPr>
            <a:normAutofit/>
          </a:bodyPr>
          <a:lstStyle/>
          <a:p>
            <a:pPr lvl="1">
              <a:buFont typeface="Arial" panose="020B0604020202020204" pitchFamily="34" charset="0"/>
              <a:buChar char="•"/>
            </a:pPr>
            <a:r>
              <a:rPr lang="en-US" sz="1800" dirty="0">
                <a:latin typeface="Candara" panose="020E0502030303020204" pitchFamily="34" charset="0"/>
              </a:rPr>
              <a:t>Courses are held at the Collin Technical Campus in Allen. </a:t>
            </a:r>
          </a:p>
          <a:p>
            <a:pPr lvl="1">
              <a:buFont typeface="Arial" panose="020B0604020202020204" pitchFamily="34" charset="0"/>
              <a:buChar char="•"/>
            </a:pPr>
            <a:r>
              <a:rPr lang="en-US" sz="1800" dirty="0">
                <a:latin typeface="Candara" panose="020E0502030303020204" pitchFamily="34" charset="0"/>
              </a:rPr>
              <a:t>Many of the workforce dual credit courses are specialized programs. Please discuss options with the Industries Academy office.</a:t>
            </a:r>
            <a:endParaRPr lang="en-US" sz="2000" dirty="0">
              <a:latin typeface="Candara" panose="020E0502030303020204" pitchFamily="34" charset="0"/>
            </a:endParaRPr>
          </a:p>
          <a:p>
            <a:pPr marL="457200" lvl="1" indent="0">
              <a:buNone/>
            </a:pPr>
            <a:endParaRPr lang="en-US" sz="2000" dirty="0"/>
          </a:p>
        </p:txBody>
      </p:sp>
      <p:sp>
        <p:nvSpPr>
          <p:cNvPr id="11" name="Title 1">
            <a:extLst>
              <a:ext uri="{FF2B5EF4-FFF2-40B4-BE49-F238E27FC236}">
                <a16:creationId xmlns:a16="http://schemas.microsoft.com/office/drawing/2014/main" id="{03552DF1-C9F7-4E65-8172-1A255BCD58E1}"/>
              </a:ext>
            </a:extLst>
          </p:cNvPr>
          <p:cNvSpPr txBox="1">
            <a:spLocks/>
          </p:cNvSpPr>
          <p:nvPr/>
        </p:nvSpPr>
        <p:spPr>
          <a:xfrm>
            <a:off x="2498" y="335931"/>
            <a:ext cx="12191999"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4000" b="1" dirty="0">
                <a:solidFill>
                  <a:schemeClr val="bg1"/>
                </a:solidFill>
              </a:rPr>
              <a:t>2023-2024 Technical Campus Course Offerings</a:t>
            </a:r>
          </a:p>
        </p:txBody>
      </p:sp>
      <p:graphicFrame>
        <p:nvGraphicFramePr>
          <p:cNvPr id="12" name="Table 11">
            <a:extLst>
              <a:ext uri="{FF2B5EF4-FFF2-40B4-BE49-F238E27FC236}">
                <a16:creationId xmlns:a16="http://schemas.microsoft.com/office/drawing/2014/main" id="{B2FCDDE8-4F9D-421F-8BB6-0AE5A8290A8C}"/>
              </a:ext>
            </a:extLst>
          </p:cNvPr>
          <p:cNvGraphicFramePr>
            <a:graphicFrameLocks noGrp="1"/>
          </p:cNvGraphicFramePr>
          <p:nvPr>
            <p:extLst>
              <p:ext uri="{D42A27DB-BD31-4B8C-83A1-F6EECF244321}">
                <p14:modId xmlns:p14="http://schemas.microsoft.com/office/powerpoint/2010/main" val="3354393324"/>
              </p:ext>
            </p:extLst>
          </p:nvPr>
        </p:nvGraphicFramePr>
        <p:xfrm>
          <a:off x="2866894" y="1653815"/>
          <a:ext cx="6248400" cy="3134883"/>
        </p:xfrm>
        <a:graphic>
          <a:graphicData uri="http://schemas.openxmlformats.org/drawingml/2006/table">
            <a:tbl>
              <a:tblPr firstCol="1" bandRow="1">
                <a:tableStyleId>{16D9F66E-5EB9-4882-86FB-DCBF35E3C3E4}</a:tableStyleId>
              </a:tblPr>
              <a:tblGrid>
                <a:gridCol w="6248400">
                  <a:extLst>
                    <a:ext uri="{9D8B030D-6E8A-4147-A177-3AD203B41FA5}">
                      <a16:colId xmlns:a16="http://schemas.microsoft.com/office/drawing/2014/main" val="20001"/>
                    </a:ext>
                  </a:extLst>
                </a:gridCol>
              </a:tblGrid>
              <a:tr h="402109">
                <a:tc>
                  <a:txBody>
                    <a:bodyPr/>
                    <a:lstStyle/>
                    <a:p>
                      <a:pPr marL="0" marR="0" algn="ctr">
                        <a:spcBef>
                          <a:spcPts val="0"/>
                        </a:spcBef>
                        <a:spcAft>
                          <a:spcPts val="0"/>
                        </a:spcAft>
                      </a:pPr>
                      <a:r>
                        <a:rPr lang="en-US" sz="1800" b="0" baseline="0" dirty="0">
                          <a:solidFill>
                            <a:schemeClr val="accent4"/>
                          </a:solidFill>
                          <a:effectLst/>
                          <a:latin typeface="Eras Demi ITC" panose="020B0805030504020804" pitchFamily="34" charset="0"/>
                          <a:ea typeface="Times New Roman"/>
                          <a:cs typeface="Times New Roman" panose="02020603050405020304" pitchFamily="18" charset="0"/>
                        </a:rPr>
                        <a:t>Biomedical Equipment Technology</a:t>
                      </a:r>
                    </a:p>
                  </a:txBody>
                  <a:tcPr marL="68580" marR="68580" marT="0" marB="0" anchor="b">
                    <a:solidFill>
                      <a:schemeClr val="bg1"/>
                    </a:solidFill>
                  </a:tcPr>
                </a:tc>
                <a:extLst>
                  <a:ext uri="{0D108BD9-81ED-4DB2-BD59-A6C34878D82A}">
                    <a16:rowId xmlns:a16="http://schemas.microsoft.com/office/drawing/2014/main" val="2971676744"/>
                  </a:ext>
                </a:extLst>
              </a:tr>
              <a:tr h="382476">
                <a:tc>
                  <a:txBody>
                    <a:bodyPr/>
                    <a:lstStyle/>
                    <a:p>
                      <a:pPr marL="0" marR="0" algn="ctr">
                        <a:spcBef>
                          <a:spcPts val="0"/>
                        </a:spcBef>
                        <a:spcAft>
                          <a:spcPts val="0"/>
                        </a:spcAft>
                      </a:pPr>
                      <a:r>
                        <a:rPr lang="en-US" sz="1800" b="0" baseline="0" dirty="0">
                          <a:solidFill>
                            <a:schemeClr val="accent4"/>
                          </a:solidFill>
                          <a:effectLst/>
                          <a:latin typeface="Eras Demi ITC" panose="020B0805030504020804" pitchFamily="34" charset="0"/>
                          <a:ea typeface="Times New Roman"/>
                          <a:cs typeface="Times New Roman" panose="02020603050405020304" pitchFamily="18" charset="0"/>
                        </a:rPr>
                        <a:t>Electronic Engineering Technology</a:t>
                      </a:r>
                    </a:p>
                  </a:txBody>
                  <a:tcPr marL="68580" marR="68580" marT="0" marB="0" anchor="b">
                    <a:solidFill>
                      <a:schemeClr val="bg1"/>
                    </a:solidFill>
                  </a:tcPr>
                </a:tc>
                <a:extLst>
                  <a:ext uri="{0D108BD9-81ED-4DB2-BD59-A6C34878D82A}">
                    <a16:rowId xmlns:a16="http://schemas.microsoft.com/office/drawing/2014/main" val="1614510315"/>
                  </a:ext>
                </a:extLst>
              </a:tr>
              <a:tr h="402109">
                <a:tc>
                  <a:txBody>
                    <a:bodyPr/>
                    <a:lstStyle/>
                    <a:p>
                      <a:pPr marL="0" marR="0" algn="ctr">
                        <a:spcBef>
                          <a:spcPts val="0"/>
                        </a:spcBef>
                        <a:spcAft>
                          <a:spcPts val="0"/>
                        </a:spcAft>
                      </a:pPr>
                      <a:r>
                        <a:rPr lang="en-US" sz="1800" b="0" baseline="0" dirty="0">
                          <a:solidFill>
                            <a:schemeClr val="accent4"/>
                          </a:solidFill>
                          <a:effectLst/>
                          <a:latin typeface="Eras Demi ITC" panose="020B0805030504020804" pitchFamily="34" charset="0"/>
                          <a:ea typeface="Times New Roman"/>
                          <a:cs typeface="Times New Roman" panose="02020603050405020304" pitchFamily="18" charset="0"/>
                        </a:rPr>
                        <a:t>Industrial Automation</a:t>
                      </a:r>
                    </a:p>
                  </a:txBody>
                  <a:tcPr marL="68580" marR="68580" marT="0" marB="0" anchor="b">
                    <a:solidFill>
                      <a:schemeClr val="bg1"/>
                    </a:solidFill>
                  </a:tcPr>
                </a:tc>
                <a:extLst>
                  <a:ext uri="{0D108BD9-81ED-4DB2-BD59-A6C34878D82A}">
                    <a16:rowId xmlns:a16="http://schemas.microsoft.com/office/drawing/2014/main" val="1641187692"/>
                  </a:ext>
                </a:extLst>
              </a:tr>
              <a:tr h="402109">
                <a:tc>
                  <a:txBody>
                    <a:bodyPr/>
                    <a:lstStyle/>
                    <a:p>
                      <a:pPr marL="0" marR="0" algn="ctr">
                        <a:spcBef>
                          <a:spcPts val="0"/>
                        </a:spcBef>
                        <a:spcAft>
                          <a:spcPts val="0"/>
                        </a:spcAft>
                      </a:pPr>
                      <a:r>
                        <a:rPr lang="en-US" sz="1800" b="0" baseline="0" dirty="0">
                          <a:solidFill>
                            <a:schemeClr val="accent4"/>
                          </a:solidFill>
                          <a:effectLst/>
                          <a:latin typeface="Eras Demi ITC" panose="020B0805030504020804" pitchFamily="34" charset="0"/>
                          <a:ea typeface="Times New Roman"/>
                          <a:cs typeface="Times New Roman" panose="02020603050405020304" pitchFamily="18" charset="0"/>
                        </a:rPr>
                        <a:t>Computer Networking</a:t>
                      </a:r>
                    </a:p>
                  </a:txBody>
                  <a:tcPr marL="68580" marR="68580" marT="0" marB="0" anchor="b">
                    <a:solidFill>
                      <a:schemeClr val="bg1"/>
                    </a:solidFill>
                  </a:tcPr>
                </a:tc>
                <a:extLst>
                  <a:ext uri="{0D108BD9-81ED-4DB2-BD59-A6C34878D82A}">
                    <a16:rowId xmlns:a16="http://schemas.microsoft.com/office/drawing/2014/main" val="10001"/>
                  </a:ext>
                </a:extLst>
              </a:tr>
              <a:tr h="386520">
                <a:tc>
                  <a:txBody>
                    <a:bodyPr/>
                    <a:lstStyle/>
                    <a:p>
                      <a:pPr marL="0" marR="0" algn="ctr">
                        <a:spcBef>
                          <a:spcPts val="0"/>
                        </a:spcBef>
                        <a:spcAft>
                          <a:spcPts val="0"/>
                        </a:spcAft>
                      </a:pPr>
                      <a:r>
                        <a:rPr lang="en-US" sz="1800" b="0" baseline="0" dirty="0">
                          <a:solidFill>
                            <a:schemeClr val="accent4"/>
                          </a:solidFill>
                          <a:effectLst/>
                          <a:latin typeface="Eras Demi ITC" panose="020B0805030504020804" pitchFamily="34" charset="0"/>
                          <a:ea typeface="Times New Roman"/>
                          <a:cs typeface="Times New Roman" panose="02020603050405020304" pitchFamily="18" charset="0"/>
                        </a:rPr>
                        <a:t>Computer Aided Drafting</a:t>
                      </a:r>
                    </a:p>
                  </a:txBody>
                  <a:tcPr marL="68580" marR="68580" marT="0" marB="0" anchor="b">
                    <a:solidFill>
                      <a:schemeClr val="bg1"/>
                    </a:solidFill>
                  </a:tcPr>
                </a:tc>
                <a:extLst>
                  <a:ext uri="{0D108BD9-81ED-4DB2-BD59-A6C34878D82A}">
                    <a16:rowId xmlns:a16="http://schemas.microsoft.com/office/drawing/2014/main" val="289962931"/>
                  </a:ext>
                </a:extLst>
              </a:tr>
              <a:tr h="386520">
                <a:tc>
                  <a:txBody>
                    <a:bodyPr/>
                    <a:lstStyle/>
                    <a:p>
                      <a:pPr marL="0" marR="0" algn="ctr">
                        <a:spcBef>
                          <a:spcPts val="0"/>
                        </a:spcBef>
                        <a:spcAft>
                          <a:spcPts val="0"/>
                        </a:spcAft>
                      </a:pPr>
                      <a:r>
                        <a:rPr lang="en-US" sz="1800" b="0" baseline="0" dirty="0">
                          <a:solidFill>
                            <a:schemeClr val="accent4"/>
                          </a:solidFill>
                          <a:effectLst/>
                          <a:latin typeface="Eras Demi ITC" panose="020B0805030504020804" pitchFamily="34" charset="0"/>
                          <a:ea typeface="Times New Roman"/>
                          <a:cs typeface="Times New Roman" panose="02020603050405020304" pitchFamily="18" charset="0"/>
                        </a:rPr>
                        <a:t>Construction Management</a:t>
                      </a:r>
                    </a:p>
                  </a:txBody>
                  <a:tcPr marL="68580" marR="68580" marT="0" marB="0" anchor="b">
                    <a:solidFill>
                      <a:schemeClr val="bg1"/>
                    </a:solidFill>
                  </a:tcPr>
                </a:tc>
                <a:extLst>
                  <a:ext uri="{0D108BD9-81ED-4DB2-BD59-A6C34878D82A}">
                    <a16:rowId xmlns:a16="http://schemas.microsoft.com/office/drawing/2014/main" val="2381609690"/>
                  </a:ext>
                </a:extLst>
              </a:tr>
              <a:tr h="386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a:solidFill>
                            <a:schemeClr val="accent4"/>
                          </a:solidFill>
                          <a:effectLst/>
                          <a:latin typeface="Eras Demi ITC" panose="020B0805030504020804" pitchFamily="34" charset="0"/>
                          <a:ea typeface="Times New Roman"/>
                          <a:cs typeface="Times New Roman" panose="02020603050405020304" pitchFamily="18" charset="0"/>
                        </a:rPr>
                        <a:t>HVAC Certificate</a:t>
                      </a:r>
                    </a:p>
                  </a:txBody>
                  <a:tcPr marL="68580" marR="68580" marT="0" marB="0" anchor="b">
                    <a:solidFill>
                      <a:schemeClr val="bg1"/>
                    </a:solidFill>
                  </a:tcPr>
                </a:tc>
                <a:extLst>
                  <a:ext uri="{0D108BD9-81ED-4DB2-BD59-A6C34878D82A}">
                    <a16:rowId xmlns:a16="http://schemas.microsoft.com/office/drawing/2014/main" val="10003"/>
                  </a:ext>
                </a:extLst>
              </a:tr>
              <a:tr h="3865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baseline="0" dirty="0">
                          <a:solidFill>
                            <a:schemeClr val="accent4"/>
                          </a:solidFill>
                          <a:effectLst/>
                          <a:latin typeface="Eras Demi ITC" panose="020B0805030504020804" pitchFamily="34" charset="0"/>
                          <a:ea typeface="Times New Roman"/>
                          <a:cs typeface="Times New Roman" panose="02020603050405020304" pitchFamily="18" charset="0"/>
                        </a:rPr>
                        <a:t>Welding</a:t>
                      </a:r>
                    </a:p>
                  </a:txBody>
                  <a:tcPr marL="68580" marR="68580" marT="0" marB="0" anchor="b">
                    <a:solidFill>
                      <a:schemeClr val="bg1"/>
                    </a:solidFill>
                  </a:tcPr>
                </a:tc>
                <a:extLst>
                  <a:ext uri="{0D108BD9-81ED-4DB2-BD59-A6C34878D82A}">
                    <a16:rowId xmlns:a16="http://schemas.microsoft.com/office/drawing/2014/main" val="615505125"/>
                  </a:ext>
                </a:extLst>
              </a:tr>
            </a:tbl>
          </a:graphicData>
        </a:graphic>
      </p:graphicFrame>
    </p:spTree>
    <p:extLst>
      <p:ext uri="{BB962C8B-B14F-4D97-AF65-F5344CB8AC3E}">
        <p14:creationId xmlns:p14="http://schemas.microsoft.com/office/powerpoint/2010/main" val="4191589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387"/>
        <p:cNvGrpSpPr/>
        <p:nvPr/>
      </p:nvGrpSpPr>
      <p:grpSpPr>
        <a:xfrm>
          <a:off x="0" y="0"/>
          <a:ext cx="0" cy="0"/>
          <a:chOff x="0" y="0"/>
          <a:chExt cx="0" cy="0"/>
        </a:xfrm>
      </p:grpSpPr>
      <p:sp>
        <p:nvSpPr>
          <p:cNvPr id="388" name="Google Shape;388;p11"/>
          <p:cNvSpPr txBox="1">
            <a:spLocks noGrp="1"/>
          </p:cNvSpPr>
          <p:nvPr>
            <p:ph type="title"/>
          </p:nvPr>
        </p:nvSpPr>
        <p:spPr>
          <a:xfrm>
            <a:off x="1600200" y="304800"/>
            <a:ext cx="8980615" cy="107947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u="sng"/>
              <a:t>Dual Credit Enrollment Process</a:t>
            </a:r>
            <a:endParaRPr/>
          </a:p>
        </p:txBody>
      </p:sp>
      <p:sp>
        <p:nvSpPr>
          <p:cNvPr id="389" name="Google Shape;389;p11"/>
          <p:cNvSpPr txBox="1"/>
          <p:nvPr/>
        </p:nvSpPr>
        <p:spPr>
          <a:xfrm>
            <a:off x="462844" y="1219200"/>
            <a:ext cx="11195756" cy="4952999"/>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dk1"/>
              </a:solidFill>
              <a:latin typeface="Georgia"/>
              <a:ea typeface="Georgia"/>
              <a:cs typeface="Georgia"/>
              <a:sym typeface="Georgia"/>
            </a:endParaRPr>
          </a:p>
          <a:p>
            <a:pPr marL="1371600" indent="-1371600">
              <a:lnSpc>
                <a:spcPct val="120000"/>
              </a:lnSpc>
              <a:spcBef>
                <a:spcPts val="600"/>
              </a:spcBef>
              <a:buClr>
                <a:schemeClr val="lt1"/>
              </a:buClr>
              <a:buSzPts val="4500"/>
              <a:buFont typeface="Trebuchet MS"/>
              <a:buAutoNum type="arabicParenR"/>
            </a:pPr>
            <a:r>
              <a:rPr lang="en-US" sz="4500" b="0" i="0" u="none" strike="noStrike" cap="none">
                <a:solidFill>
                  <a:schemeClr val="lt1"/>
                </a:solidFill>
                <a:latin typeface="Candara"/>
                <a:ea typeface="Candara"/>
                <a:cs typeface="Candara"/>
                <a:sym typeface="Candara"/>
              </a:rPr>
              <a:t>APPLY for admission</a:t>
            </a:r>
            <a:r>
              <a:rPr lang="en-US" sz="4500">
                <a:solidFill>
                  <a:schemeClr val="lt1"/>
                </a:solidFill>
                <a:latin typeface="Candara"/>
                <a:ea typeface="Candara"/>
                <a:cs typeface="Candara"/>
                <a:sym typeface="Candara"/>
              </a:rPr>
              <a:t> at</a:t>
            </a:r>
            <a:r>
              <a:rPr lang="en-US" sz="4500" b="0" i="0" u="none" strike="noStrike" cap="none">
                <a:solidFill>
                  <a:schemeClr val="lt1"/>
                </a:solidFill>
                <a:latin typeface="Candara"/>
                <a:ea typeface="Candara"/>
                <a:cs typeface="Candara"/>
                <a:sym typeface="Candara"/>
              </a:rPr>
              <a:t> applytexas.org</a:t>
            </a:r>
            <a:r>
              <a:rPr lang="en-US" sz="4500">
                <a:solidFill>
                  <a:schemeClr val="lt1"/>
                </a:solidFill>
                <a:latin typeface="Candara"/>
                <a:ea typeface="Candara"/>
                <a:cs typeface="Candara"/>
                <a:sym typeface="Candara"/>
              </a:rPr>
              <a:t> </a:t>
            </a:r>
            <a:endParaRPr>
              <a:solidFill>
                <a:schemeClr val="lt1"/>
              </a:solidFill>
            </a:endParaRPr>
          </a:p>
          <a:p>
            <a:pPr marL="1371600" marR="0" lvl="0" indent="-1371600" algn="l" rtl="0">
              <a:lnSpc>
                <a:spcPct val="120000"/>
              </a:lnSpc>
              <a:spcBef>
                <a:spcPts val="1200"/>
              </a:spcBef>
              <a:spcAft>
                <a:spcPts val="0"/>
              </a:spcAft>
              <a:buClr>
                <a:schemeClr val="lt1"/>
              </a:buClr>
              <a:buSzPts val="4500"/>
              <a:buFont typeface="Trebuchet MS"/>
              <a:buAutoNum type="arabicParenR"/>
            </a:pPr>
            <a:r>
              <a:rPr lang="en-US" sz="4500" b="0" i="0" u="none" strike="noStrike" cap="none">
                <a:solidFill>
                  <a:schemeClr val="lt1"/>
                </a:solidFill>
                <a:latin typeface="Candara"/>
                <a:ea typeface="Candara"/>
                <a:cs typeface="Candara"/>
                <a:sym typeface="Candara"/>
              </a:rPr>
              <a:t>Complete assigned holds</a:t>
            </a:r>
          </a:p>
          <a:p>
            <a:pPr marL="1371600" marR="0" lvl="0" indent="-1371600" algn="l" rtl="0">
              <a:lnSpc>
                <a:spcPct val="120000"/>
              </a:lnSpc>
              <a:spcBef>
                <a:spcPts val="1200"/>
              </a:spcBef>
              <a:spcAft>
                <a:spcPts val="0"/>
              </a:spcAft>
              <a:buClr>
                <a:schemeClr val="lt1"/>
              </a:buClr>
              <a:buSzPts val="4500"/>
              <a:buFont typeface="Trebuchet MS"/>
              <a:buAutoNum type="arabicParenR"/>
            </a:pPr>
            <a:r>
              <a:rPr lang="en-US" sz="4500">
                <a:solidFill>
                  <a:schemeClr val="lt1"/>
                </a:solidFill>
                <a:latin typeface="Candara"/>
                <a:ea typeface="Candara"/>
                <a:cs typeface="Candara"/>
                <a:sym typeface="Candara"/>
              </a:rPr>
              <a:t>M</a:t>
            </a:r>
            <a:r>
              <a:rPr lang="en-US" sz="4500" b="0" i="0" u="none" strike="noStrike" cap="none">
                <a:solidFill>
                  <a:schemeClr val="lt1"/>
                </a:solidFill>
                <a:latin typeface="Candara"/>
                <a:ea typeface="Candara"/>
                <a:cs typeface="Candara"/>
                <a:sym typeface="Candara"/>
              </a:rPr>
              <a:t>eet TSI eligibility if applicable</a:t>
            </a:r>
            <a:endParaRPr sz="2800" b="0" i="0" u="none" strike="noStrike" cap="none">
              <a:solidFill>
                <a:schemeClr val="lt1"/>
              </a:solidFill>
              <a:latin typeface="Candara"/>
              <a:ea typeface="Candara"/>
              <a:cs typeface="Candara"/>
              <a:sym typeface="Candara"/>
            </a:endParaRPr>
          </a:p>
          <a:p>
            <a:pPr marL="1371600" marR="0" lvl="0" indent="-1371600" algn="l" rtl="0">
              <a:lnSpc>
                <a:spcPct val="120000"/>
              </a:lnSpc>
              <a:spcBef>
                <a:spcPts val="1200"/>
              </a:spcBef>
              <a:spcAft>
                <a:spcPts val="0"/>
              </a:spcAft>
              <a:buClr>
                <a:schemeClr val="lt1"/>
              </a:buClr>
              <a:buSzPts val="4500"/>
              <a:buFont typeface="Trebuchet MS"/>
              <a:buAutoNum type="arabicParenR"/>
            </a:pPr>
            <a:r>
              <a:rPr lang="en-US" sz="4500" b="0" i="0" u="none" strike="noStrike" cap="none">
                <a:solidFill>
                  <a:schemeClr val="lt1"/>
                </a:solidFill>
                <a:latin typeface="Candara"/>
                <a:ea typeface="Candara"/>
                <a:cs typeface="Candara"/>
                <a:sym typeface="Candara"/>
              </a:rPr>
              <a:t>Pay for your classes once enrollment has been completed </a:t>
            </a:r>
            <a:endParaRPr/>
          </a:p>
        </p:txBody>
      </p:sp>
      <p:pic>
        <p:nvPicPr>
          <p:cNvPr id="390" name="Google Shape;390;p11"/>
          <p:cNvPicPr preferRelativeResize="0"/>
          <p:nvPr/>
        </p:nvPicPr>
        <p:blipFill rotWithShape="1">
          <a:blip r:embed="rId3">
            <a:alphaModFix/>
          </a:blip>
          <a:srcRect/>
          <a:stretch/>
        </p:blipFill>
        <p:spPr>
          <a:xfrm>
            <a:off x="11277600" y="6156086"/>
            <a:ext cx="695060" cy="5495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396"/>
        <p:cNvGrpSpPr/>
        <p:nvPr/>
      </p:nvGrpSpPr>
      <p:grpSpPr>
        <a:xfrm>
          <a:off x="0" y="0"/>
          <a:ext cx="0" cy="0"/>
          <a:chOff x="0" y="0"/>
          <a:chExt cx="0" cy="0"/>
        </a:xfrm>
      </p:grpSpPr>
      <p:sp>
        <p:nvSpPr>
          <p:cNvPr id="397" name="Google Shape;397;p12"/>
          <p:cNvSpPr txBox="1">
            <a:spLocks noGrp="1"/>
          </p:cNvSpPr>
          <p:nvPr>
            <p:ph type="title"/>
          </p:nvPr>
        </p:nvSpPr>
        <p:spPr>
          <a:xfrm>
            <a:off x="0" y="2733848"/>
            <a:ext cx="12192000" cy="176195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a:t>1. Application for Admission</a:t>
            </a:r>
            <a:endParaRPr b="1">
              <a:solidFill>
                <a:srgbClr val="F2F2F2"/>
              </a:solidFill>
            </a:endParaRPr>
          </a:p>
        </p:txBody>
      </p:sp>
      <p:sp>
        <p:nvSpPr>
          <p:cNvPr id="398" name="Google Shape;398;p12"/>
          <p:cNvSpPr txBox="1">
            <a:spLocks noGrp="1"/>
          </p:cNvSpPr>
          <p:nvPr>
            <p:ph type="body" idx="1"/>
          </p:nvPr>
        </p:nvSpPr>
        <p:spPr>
          <a:xfrm>
            <a:off x="1649070" y="4303656"/>
            <a:ext cx="8705987" cy="1348016"/>
          </a:xfrm>
          <a:prstGeom prst="rect">
            <a:avLst/>
          </a:prstGeom>
          <a:noFill/>
          <a:ln>
            <a:noFill/>
          </a:ln>
        </p:spPr>
        <p:txBody>
          <a:bodyPr spcFirstLastPara="1" wrap="square" lIns="91425" tIns="45700" rIns="91425" bIns="45700" anchor="t" anchorCtr="0">
            <a:normAutofit/>
          </a:bodyPr>
          <a:lstStyle/>
          <a:p>
            <a:pPr marL="457200" lvl="1" indent="0" algn="l" rtl="0">
              <a:spcBef>
                <a:spcPts val="0"/>
              </a:spcBef>
              <a:spcAft>
                <a:spcPts val="0"/>
              </a:spcAft>
              <a:buClr>
                <a:srgbClr val="F2F2F2"/>
              </a:buClr>
              <a:buSzPts val="3200"/>
              <a:buNone/>
            </a:pPr>
            <a:r>
              <a:rPr lang="en-US" sz="3200">
                <a:solidFill>
                  <a:srgbClr val="F2F2F2"/>
                </a:solidFill>
                <a:latin typeface="Candara"/>
                <a:ea typeface="Candara"/>
                <a:cs typeface="Candara"/>
                <a:sym typeface="Candara"/>
              </a:rPr>
              <a:t>You may apply online </a:t>
            </a:r>
            <a:r>
              <a:rPr lang="en-US" sz="3200" b="1" u="sng">
                <a:solidFill>
                  <a:srgbClr val="F2F2F2"/>
                </a:solidFill>
                <a:latin typeface="Candara"/>
                <a:ea typeface="Candara"/>
                <a:cs typeface="Candara"/>
                <a:sym typeface="Candara"/>
              </a:rPr>
              <a:t>NOW</a:t>
            </a:r>
            <a:r>
              <a:rPr lang="en-US" sz="3200" b="1">
                <a:solidFill>
                  <a:srgbClr val="F2F2F2"/>
                </a:solidFill>
                <a:latin typeface="Candara"/>
                <a:ea typeface="Candara"/>
                <a:cs typeface="Candara"/>
                <a:sym typeface="Candara"/>
              </a:rPr>
              <a:t> </a:t>
            </a:r>
            <a:r>
              <a:rPr lang="en-US" sz="3200">
                <a:solidFill>
                  <a:srgbClr val="F2F2F2"/>
                </a:solidFill>
                <a:latin typeface="Candara"/>
                <a:ea typeface="Candara"/>
                <a:cs typeface="Candara"/>
                <a:sym typeface="Candara"/>
              </a:rPr>
              <a:t>for Fall 2023! </a:t>
            </a:r>
            <a:endParaRPr/>
          </a:p>
          <a:p>
            <a:pPr marL="457200" lvl="1" indent="0" algn="l" rtl="0">
              <a:spcBef>
                <a:spcPts val="640"/>
              </a:spcBef>
              <a:spcAft>
                <a:spcPts val="0"/>
              </a:spcAft>
              <a:buClr>
                <a:schemeClr val="lt1"/>
              </a:buClr>
              <a:buSzPts val="3200"/>
              <a:buNone/>
            </a:pPr>
            <a:endParaRPr sz="3200">
              <a:solidFill>
                <a:srgbClr val="F2F2F2"/>
              </a:solidFill>
              <a:latin typeface="Arial"/>
              <a:ea typeface="Arial"/>
              <a:cs typeface="Arial"/>
              <a:sym typeface="Arial"/>
            </a:endParaRPr>
          </a:p>
          <a:p>
            <a:pPr marL="742950" lvl="1" indent="-285750" algn="l" rtl="0">
              <a:spcBef>
                <a:spcPts val="600"/>
              </a:spcBef>
              <a:spcAft>
                <a:spcPts val="0"/>
              </a:spcAft>
              <a:buClr>
                <a:schemeClr val="lt1"/>
              </a:buClr>
              <a:buSzPts val="3000"/>
              <a:buNone/>
            </a:pPr>
            <a:endParaRPr sz="3000">
              <a:latin typeface="Open Sans"/>
              <a:ea typeface="Open Sans"/>
              <a:cs typeface="Open Sans"/>
              <a:sym typeface="Open Sans"/>
            </a:endParaRPr>
          </a:p>
          <a:p>
            <a:pPr marL="342900" lvl="0" indent="-139700" algn="l" rtl="0">
              <a:spcBef>
                <a:spcPts val="640"/>
              </a:spcBef>
              <a:spcAft>
                <a:spcPts val="0"/>
              </a:spcAft>
              <a:buClr>
                <a:schemeClr val="lt1"/>
              </a:buClr>
              <a:buSzPts val="3200"/>
              <a:buNone/>
            </a:pPr>
            <a:endParaRPr>
              <a:latin typeface="Century Gothic"/>
              <a:ea typeface="Century Gothic"/>
              <a:cs typeface="Century Gothic"/>
              <a:sym typeface="Century Gothic"/>
            </a:endParaRPr>
          </a:p>
        </p:txBody>
      </p:sp>
      <p:sp>
        <p:nvSpPr>
          <p:cNvPr id="399" name="Google Shape;399;p12"/>
          <p:cNvSpPr txBox="1"/>
          <p:nvPr/>
        </p:nvSpPr>
        <p:spPr>
          <a:xfrm>
            <a:off x="2057400" y="5029200"/>
            <a:ext cx="7924801" cy="800219"/>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None/>
            </a:pPr>
            <a:r>
              <a:rPr lang="en-US" sz="2800" b="0" i="0" u="none" strike="noStrike" cap="none">
                <a:solidFill>
                  <a:srgbClr val="F2F2F2"/>
                </a:solidFill>
                <a:latin typeface="Candara"/>
                <a:ea typeface="Candara"/>
                <a:cs typeface="Candara"/>
                <a:sym typeface="Candara"/>
              </a:rPr>
              <a:t>Complete an application at </a:t>
            </a:r>
            <a:r>
              <a:rPr lang="en-US" sz="2800" b="0" i="0" u="sng" strike="noStrike" cap="none">
                <a:solidFill>
                  <a:srgbClr val="F2F2F2"/>
                </a:solidFill>
                <a:latin typeface="Candara"/>
                <a:ea typeface="Candara"/>
                <a:cs typeface="Candara"/>
                <a:sym typeface="Candara"/>
              </a:rPr>
              <a:t>applytexas.org</a:t>
            </a:r>
            <a:endParaRPr sz="2800" b="0" i="1" u="sng" strike="noStrike" cap="none">
              <a:solidFill>
                <a:srgbClr val="F2F2F2"/>
              </a:solidFill>
              <a:latin typeface="Candara"/>
              <a:ea typeface="Candara"/>
              <a:cs typeface="Candara"/>
              <a:sym typeface="Candara"/>
            </a:endParaRPr>
          </a:p>
          <a:p>
            <a:pPr marL="0" marR="0" lvl="0" indent="0" algn="l" rtl="0">
              <a:spcBef>
                <a:spcPts val="0"/>
              </a:spcBef>
              <a:spcAft>
                <a:spcPts val="0"/>
              </a:spcAft>
              <a:buNone/>
            </a:pPr>
            <a:endParaRPr sz="1800">
              <a:solidFill>
                <a:srgbClr val="F2F2F2"/>
              </a:solidFill>
              <a:latin typeface="Arial"/>
              <a:ea typeface="Arial"/>
              <a:cs typeface="Arial"/>
              <a:sym typeface="Arial"/>
            </a:endParaRPr>
          </a:p>
        </p:txBody>
      </p:sp>
      <p:sp>
        <p:nvSpPr>
          <p:cNvPr id="400" name="Google Shape;400;p12"/>
          <p:cNvSpPr txBox="1"/>
          <p:nvPr/>
        </p:nvSpPr>
        <p:spPr>
          <a:xfrm>
            <a:off x="457200" y="5715000"/>
            <a:ext cx="11201400" cy="523220"/>
          </a:xfrm>
          <a:prstGeom prst="rect">
            <a:avLst/>
          </a:prstGeom>
          <a:noFill/>
          <a:ln>
            <a:noFill/>
          </a:ln>
        </p:spPr>
        <p:txBody>
          <a:bodyPr spcFirstLastPara="1" wrap="square" lIns="91425" tIns="45700" rIns="91425" bIns="45700" anchor="t" anchorCtr="0">
            <a:spAutoFit/>
          </a:bodyPr>
          <a:lstStyle/>
          <a:p>
            <a:pPr marL="457200" marR="0" lvl="1" indent="0" algn="ctr" rtl="0">
              <a:spcBef>
                <a:spcPts val="0"/>
              </a:spcBef>
              <a:spcAft>
                <a:spcPts val="0"/>
              </a:spcAft>
              <a:buNone/>
            </a:pPr>
            <a:r>
              <a:rPr lang="en-US" sz="2800" b="1" i="0" u="none" strike="noStrike" cap="none">
                <a:solidFill>
                  <a:srgbClr val="FABF8E"/>
                </a:solidFill>
                <a:latin typeface="Candara"/>
                <a:ea typeface="Candara"/>
                <a:cs typeface="Candara"/>
                <a:sym typeface="Candara"/>
              </a:rPr>
              <a:t>*</a:t>
            </a:r>
            <a:r>
              <a:rPr lang="en-US" sz="2800" b="0" i="0" u="none" strike="noStrike" cap="none">
                <a:solidFill>
                  <a:srgbClr val="FABF8E"/>
                </a:solidFill>
                <a:latin typeface="Candara"/>
                <a:ea typeface="Candara"/>
                <a:cs typeface="Candara"/>
                <a:sym typeface="Candara"/>
              </a:rPr>
              <a:t>Your application must be </a:t>
            </a:r>
            <a:r>
              <a:rPr lang="en-US" sz="2800" b="0" i="0" u="sng" strike="noStrike" cap="none">
                <a:solidFill>
                  <a:srgbClr val="FABF8E"/>
                </a:solidFill>
                <a:latin typeface="Candara"/>
                <a:ea typeface="Candara"/>
                <a:cs typeface="Candara"/>
                <a:sym typeface="Candara"/>
              </a:rPr>
              <a:t>PROCESSED</a:t>
            </a:r>
            <a:r>
              <a:rPr lang="en-US" sz="2800" b="0" i="0" u="none" strike="noStrike" cap="none">
                <a:solidFill>
                  <a:srgbClr val="FABF8E"/>
                </a:solidFill>
                <a:latin typeface="Candara"/>
                <a:ea typeface="Candara"/>
                <a:cs typeface="Candara"/>
                <a:sym typeface="Candara"/>
              </a:rPr>
              <a:t> before your next steps*</a:t>
            </a:r>
            <a:endParaRPr/>
          </a:p>
        </p:txBody>
      </p:sp>
      <p:pic>
        <p:nvPicPr>
          <p:cNvPr id="401" name="Google Shape;401;p12"/>
          <p:cNvPicPr preferRelativeResize="0"/>
          <p:nvPr/>
        </p:nvPicPr>
        <p:blipFill rotWithShape="1">
          <a:blip r:embed="rId3">
            <a:alphaModFix/>
          </a:blip>
          <a:srcRect/>
          <a:stretch/>
        </p:blipFill>
        <p:spPr>
          <a:xfrm>
            <a:off x="838200" y="0"/>
            <a:ext cx="10775202" cy="30836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2" name="Google Shape;402;p12"/>
          <p:cNvPicPr preferRelativeResize="0"/>
          <p:nvPr/>
        </p:nvPicPr>
        <p:blipFill rotWithShape="1">
          <a:blip r:embed="rId4">
            <a:alphaModFix/>
          </a:blip>
          <a:srcRect/>
          <a:stretch/>
        </p:blipFill>
        <p:spPr>
          <a:xfrm>
            <a:off x="11277600" y="6156086"/>
            <a:ext cx="695060" cy="5495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406"/>
        <p:cNvGrpSpPr/>
        <p:nvPr/>
      </p:nvGrpSpPr>
      <p:grpSpPr>
        <a:xfrm>
          <a:off x="0" y="0"/>
          <a:ext cx="0" cy="0"/>
          <a:chOff x="0" y="0"/>
          <a:chExt cx="0" cy="0"/>
        </a:xfrm>
      </p:grpSpPr>
      <p:sp>
        <p:nvSpPr>
          <p:cNvPr id="407" name="Google Shape;407;p13"/>
          <p:cNvSpPr txBox="1">
            <a:spLocks noGrp="1"/>
          </p:cNvSpPr>
          <p:nvPr>
            <p:ph type="title"/>
          </p:nvPr>
        </p:nvSpPr>
        <p:spPr>
          <a:xfrm>
            <a:off x="0" y="47684"/>
            <a:ext cx="121920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a:t>Application Tips</a:t>
            </a:r>
            <a:endParaRPr/>
          </a:p>
        </p:txBody>
      </p:sp>
      <p:sp>
        <p:nvSpPr>
          <p:cNvPr id="408" name="Google Shape;408;p13"/>
          <p:cNvSpPr txBox="1">
            <a:spLocks noGrp="1"/>
          </p:cNvSpPr>
          <p:nvPr>
            <p:ph type="body" idx="1"/>
          </p:nvPr>
        </p:nvSpPr>
        <p:spPr>
          <a:xfrm>
            <a:off x="338375" y="1227533"/>
            <a:ext cx="7221512" cy="4520783"/>
          </a:xfrm>
          <a:prstGeom prst="rect">
            <a:avLst/>
          </a:prstGeom>
          <a:noFill/>
          <a:ln>
            <a:noFill/>
          </a:ln>
        </p:spPr>
        <p:txBody>
          <a:bodyPr spcFirstLastPara="1" wrap="square" lIns="91425" tIns="45700" rIns="91425" bIns="45700" anchor="t" anchorCtr="0">
            <a:normAutofit/>
          </a:bodyPr>
          <a:lstStyle/>
          <a:p>
            <a:pPr marL="342900" lvl="1" indent="-203200" algn="l" rtl="0">
              <a:spcBef>
                <a:spcPts val="0"/>
              </a:spcBef>
              <a:spcAft>
                <a:spcPts val="0"/>
              </a:spcAft>
              <a:buClr>
                <a:schemeClr val="lt1"/>
              </a:buClr>
              <a:buSzPts val="2200"/>
              <a:buFont typeface="Georgia"/>
              <a:buNone/>
            </a:pPr>
            <a:endParaRPr sz="2200"/>
          </a:p>
          <a:p>
            <a:pPr marL="342900" lvl="0" indent="-342900" algn="l" rtl="0">
              <a:spcBef>
                <a:spcPts val="400"/>
              </a:spcBef>
              <a:spcAft>
                <a:spcPts val="0"/>
              </a:spcAft>
              <a:buClr>
                <a:schemeClr val="lt1"/>
              </a:buClr>
              <a:buSzPts val="2000"/>
              <a:buChar char="•"/>
            </a:pPr>
            <a:r>
              <a:rPr lang="en-US" sz="2000">
                <a:latin typeface="Candara"/>
                <a:ea typeface="Candara"/>
                <a:cs typeface="Candara"/>
                <a:sym typeface="Candara"/>
              </a:rPr>
              <a:t>Create an account applytexas.org (</a:t>
            </a:r>
            <a:r>
              <a:rPr lang="en-US" sz="2000" i="1">
                <a:latin typeface="Candara"/>
                <a:ea typeface="Candara"/>
                <a:cs typeface="Candara"/>
                <a:sym typeface="Candara"/>
              </a:rPr>
              <a:t>students must use personal email address)</a:t>
            </a:r>
            <a:endParaRPr lang="en-US" i="1">
              <a:ea typeface="Candara"/>
              <a:cs typeface="Candara"/>
            </a:endParaRPr>
          </a:p>
          <a:p>
            <a:pPr marL="342900" lvl="0" indent="-342900" algn="l" rtl="0">
              <a:spcBef>
                <a:spcPts val="400"/>
              </a:spcBef>
              <a:spcAft>
                <a:spcPts val="0"/>
              </a:spcAft>
              <a:buClr>
                <a:schemeClr val="lt1"/>
              </a:buClr>
              <a:buSzPts val="2000"/>
              <a:buChar char="•"/>
            </a:pPr>
            <a:r>
              <a:rPr lang="en-US" sz="2000">
                <a:latin typeface="Candara"/>
                <a:ea typeface="Candara"/>
                <a:cs typeface="Candara"/>
                <a:sym typeface="Candara"/>
              </a:rPr>
              <a:t>Once account has been verified, start a new application</a:t>
            </a:r>
            <a:endParaRPr/>
          </a:p>
          <a:p>
            <a:pPr marL="342900" lvl="1" indent="-342900" algn="l" rtl="0">
              <a:spcBef>
                <a:spcPts val="1600"/>
              </a:spcBef>
              <a:spcAft>
                <a:spcPts val="0"/>
              </a:spcAft>
              <a:buClr>
                <a:schemeClr val="lt1"/>
              </a:buClr>
              <a:buSzPts val="2000"/>
              <a:buChar char="•"/>
            </a:pPr>
            <a:r>
              <a:rPr lang="en-US" sz="2000">
                <a:latin typeface="Candara"/>
                <a:ea typeface="Candara"/>
                <a:cs typeface="Candara"/>
                <a:sym typeface="Candara"/>
              </a:rPr>
              <a:t>Select Two-year community college</a:t>
            </a:r>
          </a:p>
          <a:p>
            <a:pPr marL="342900" lvl="1" indent="-342900" algn="l" rtl="0">
              <a:spcBef>
                <a:spcPts val="1600"/>
              </a:spcBef>
              <a:spcAft>
                <a:spcPts val="0"/>
              </a:spcAft>
              <a:buClr>
                <a:schemeClr val="lt1"/>
              </a:buClr>
              <a:buSzPts val="2000"/>
              <a:buChar char="•"/>
            </a:pPr>
            <a:r>
              <a:rPr lang="en-US" sz="2000">
                <a:latin typeface="Candara"/>
                <a:sym typeface="Candara"/>
              </a:rPr>
              <a:t>Select Collin College (McKinney) this is the institutional address for Collin College</a:t>
            </a:r>
            <a:endParaRPr/>
          </a:p>
          <a:p>
            <a:pPr marL="342900" lvl="1" indent="-342900" algn="l" rtl="0">
              <a:spcBef>
                <a:spcPts val="1600"/>
              </a:spcBef>
              <a:spcAft>
                <a:spcPts val="0"/>
              </a:spcAft>
              <a:buClr>
                <a:schemeClr val="lt1"/>
              </a:buClr>
              <a:buSzPts val="2000"/>
              <a:buChar char="•"/>
            </a:pPr>
            <a:r>
              <a:rPr lang="en-US" sz="2000">
                <a:latin typeface="Candara"/>
                <a:ea typeface="Candara"/>
                <a:cs typeface="Candara"/>
                <a:sym typeface="Candara"/>
              </a:rPr>
              <a:t>Residency/tuition is decided based on your answers on the application and the documentation you provide, if requested</a:t>
            </a:r>
            <a:endParaRPr/>
          </a:p>
          <a:p>
            <a:pPr marL="342900" lvl="0" indent="-342900" algn="l" rtl="0">
              <a:spcBef>
                <a:spcPts val="1600"/>
              </a:spcBef>
              <a:spcAft>
                <a:spcPts val="0"/>
              </a:spcAft>
              <a:buClr>
                <a:schemeClr val="lt1"/>
              </a:buClr>
              <a:buSzPts val="2000"/>
              <a:buChar char="•"/>
            </a:pPr>
            <a:r>
              <a:rPr lang="en-US" sz="2000">
                <a:latin typeface="Candara"/>
                <a:ea typeface="Candara"/>
                <a:cs typeface="Candara"/>
                <a:sym typeface="Candara"/>
              </a:rPr>
              <a:t>Student will receive their Collin ID number (CWID), </a:t>
            </a:r>
            <a:r>
              <a:rPr lang="en-US" sz="2000" err="1">
                <a:latin typeface="Candara"/>
                <a:ea typeface="Candara"/>
                <a:cs typeface="Candara"/>
                <a:sym typeface="Candara"/>
              </a:rPr>
              <a:t>CougarWeb</a:t>
            </a:r>
            <a:r>
              <a:rPr lang="en-US" sz="2000">
                <a:latin typeface="Candara"/>
                <a:ea typeface="Candara"/>
                <a:cs typeface="Candara"/>
                <a:sym typeface="Candara"/>
              </a:rPr>
              <a:t> username and password in </a:t>
            </a:r>
            <a:r>
              <a:rPr lang="en-US" sz="2000" u="sng">
                <a:latin typeface="Candara"/>
                <a:ea typeface="Candara"/>
                <a:cs typeface="Candara"/>
                <a:sym typeface="Candara"/>
              </a:rPr>
              <a:t>3-5 business days</a:t>
            </a:r>
            <a:endParaRPr sz="2000">
              <a:latin typeface="Candara"/>
              <a:ea typeface="Candara"/>
              <a:cs typeface="Candara"/>
              <a:sym typeface="Candara"/>
            </a:endParaRPr>
          </a:p>
          <a:p>
            <a:pPr marL="342900" lvl="0" indent="-342900" algn="ctr" rtl="0">
              <a:spcBef>
                <a:spcPts val="1680"/>
              </a:spcBef>
              <a:spcAft>
                <a:spcPts val="0"/>
              </a:spcAft>
              <a:buClr>
                <a:schemeClr val="lt1"/>
              </a:buClr>
              <a:buSzPts val="2400"/>
              <a:buNone/>
            </a:pPr>
            <a:endParaRPr sz="2400" b="1" i="1"/>
          </a:p>
          <a:p>
            <a:pPr marL="0" lvl="1" indent="0" algn="l" rtl="0">
              <a:spcBef>
                <a:spcPts val="560"/>
              </a:spcBef>
              <a:spcAft>
                <a:spcPts val="0"/>
              </a:spcAft>
              <a:buClr>
                <a:schemeClr val="lt1"/>
              </a:buClr>
              <a:buSzPts val="2800"/>
              <a:buNone/>
            </a:pPr>
            <a:endParaRPr/>
          </a:p>
        </p:txBody>
      </p:sp>
      <p:sp>
        <p:nvSpPr>
          <p:cNvPr id="412" name="Google Shape;412;p13"/>
          <p:cNvSpPr txBox="1"/>
          <p:nvPr/>
        </p:nvSpPr>
        <p:spPr>
          <a:xfrm>
            <a:off x="1024812" y="5906106"/>
            <a:ext cx="10706878"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1800"/>
              <a:buFont typeface="Candara"/>
              <a:buNone/>
            </a:pPr>
            <a:r>
              <a:rPr lang="en-US" sz="1800" b="1" i="1">
                <a:solidFill>
                  <a:schemeClr val="lt1"/>
                </a:solidFill>
                <a:latin typeface="Candara"/>
                <a:ea typeface="Candara"/>
                <a:cs typeface="Candara"/>
                <a:sym typeface="Candara"/>
              </a:rPr>
              <a:t>Questions? Please contact your College and Career Counselor or Special Admissions Counselor</a:t>
            </a:r>
            <a:endParaRPr/>
          </a:p>
        </p:txBody>
      </p:sp>
      <p:pic>
        <p:nvPicPr>
          <p:cNvPr id="413" name="Google Shape;413;p13"/>
          <p:cNvPicPr preferRelativeResize="0"/>
          <p:nvPr/>
        </p:nvPicPr>
        <p:blipFill rotWithShape="1">
          <a:blip r:embed="rId3">
            <a:alphaModFix/>
          </a:blip>
          <a:srcRect/>
          <a:stretch/>
        </p:blipFill>
        <p:spPr>
          <a:xfrm>
            <a:off x="11277600" y="6156086"/>
            <a:ext cx="695060" cy="549514"/>
          </a:xfrm>
          <a:prstGeom prst="rect">
            <a:avLst/>
          </a:prstGeom>
          <a:noFill/>
          <a:ln>
            <a:noFill/>
          </a:ln>
        </p:spPr>
      </p:pic>
      <p:pic>
        <p:nvPicPr>
          <p:cNvPr id="2" name="Picture 1">
            <a:extLst>
              <a:ext uri="{FF2B5EF4-FFF2-40B4-BE49-F238E27FC236}">
                <a16:creationId xmlns:a16="http://schemas.microsoft.com/office/drawing/2014/main" id="{B86ED05A-B63E-4F9E-A1B9-DFF83EA0249D}"/>
              </a:ext>
            </a:extLst>
          </p:cNvPr>
          <p:cNvPicPr>
            <a:picLocks noChangeAspect="1"/>
          </p:cNvPicPr>
          <p:nvPr/>
        </p:nvPicPr>
        <p:blipFill>
          <a:blip r:embed="rId4"/>
          <a:stretch>
            <a:fillRect/>
          </a:stretch>
        </p:blipFill>
        <p:spPr>
          <a:xfrm>
            <a:off x="7559887" y="1952637"/>
            <a:ext cx="4230459" cy="2937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848684-DABA-458F-8441-A980E95C9D5C}"/>
              </a:ext>
            </a:extLst>
          </p:cNvPr>
          <p:cNvSpPr/>
          <p:nvPr/>
        </p:nvSpPr>
        <p:spPr>
          <a:xfrm>
            <a:off x="4018959" y="706824"/>
            <a:ext cx="4247040" cy="707886"/>
          </a:xfrm>
          <a:prstGeom prst="rect">
            <a:avLst/>
          </a:prstGeom>
        </p:spPr>
        <p:txBody>
          <a:bodyPr wrap="square">
            <a:spAutoFit/>
          </a:bodyPr>
          <a:lstStyle/>
          <a:p>
            <a:r>
              <a:rPr lang="en-US" sz="4000">
                <a:solidFill>
                  <a:schemeClr val="bg1"/>
                </a:solidFill>
                <a:latin typeface="Trebuchet MS" panose="020B0603020202020204" pitchFamily="34" charset="0"/>
              </a:rPr>
              <a:t>Graduation Dates</a:t>
            </a:r>
          </a:p>
        </p:txBody>
      </p:sp>
      <p:sp>
        <p:nvSpPr>
          <p:cNvPr id="3" name="TextBox 2">
            <a:extLst>
              <a:ext uri="{FF2B5EF4-FFF2-40B4-BE49-F238E27FC236}">
                <a16:creationId xmlns:a16="http://schemas.microsoft.com/office/drawing/2014/main" id="{621013AC-50F2-4C96-AC52-1C8B7FD2E0FC}"/>
              </a:ext>
            </a:extLst>
          </p:cNvPr>
          <p:cNvSpPr txBox="1"/>
          <p:nvPr/>
        </p:nvSpPr>
        <p:spPr>
          <a:xfrm>
            <a:off x="2934789" y="1553597"/>
            <a:ext cx="8733453" cy="3312895"/>
          </a:xfrm>
          <a:prstGeom prst="rect">
            <a:avLst/>
          </a:prstGeom>
          <a:noFill/>
        </p:spPr>
        <p:txBody>
          <a:bodyPr wrap="square" rtlCol="0">
            <a:spAutoFit/>
          </a:bodyPr>
          <a:lstStyle/>
          <a:p>
            <a:endParaRPr lang="en-US" sz="2400">
              <a:solidFill>
                <a:schemeClr val="bg1"/>
              </a:solidFill>
              <a:latin typeface="Candara" panose="020E0502030303020204" pitchFamily="34" charset="0"/>
            </a:endParaRPr>
          </a:p>
          <a:p>
            <a:pPr>
              <a:lnSpc>
                <a:spcPct val="200000"/>
              </a:lnSpc>
            </a:pPr>
            <a:r>
              <a:rPr lang="en-US" sz="2400">
                <a:solidFill>
                  <a:schemeClr val="bg1"/>
                </a:solidFill>
                <a:latin typeface="Candara" panose="020E0502030303020204" pitchFamily="34" charset="0"/>
              </a:rPr>
              <a:t>Rising Seniors (current 11</a:t>
            </a:r>
            <a:r>
              <a:rPr lang="en-US" sz="2400" baseline="30000">
                <a:solidFill>
                  <a:schemeClr val="bg1"/>
                </a:solidFill>
                <a:latin typeface="Candara" panose="020E0502030303020204" pitchFamily="34" charset="0"/>
              </a:rPr>
              <a:t>th</a:t>
            </a:r>
            <a:r>
              <a:rPr lang="en-US" sz="2400">
                <a:solidFill>
                  <a:schemeClr val="bg1"/>
                </a:solidFill>
                <a:latin typeface="Candara" panose="020E0502030303020204" pitchFamily="34" charset="0"/>
              </a:rPr>
              <a:t> grader) – May 2024</a:t>
            </a:r>
          </a:p>
          <a:p>
            <a:pPr>
              <a:lnSpc>
                <a:spcPct val="200000"/>
              </a:lnSpc>
            </a:pPr>
            <a:r>
              <a:rPr lang="en-US" sz="2400">
                <a:solidFill>
                  <a:schemeClr val="bg1"/>
                </a:solidFill>
                <a:latin typeface="Candara" panose="020E0502030303020204" pitchFamily="34" charset="0"/>
              </a:rPr>
              <a:t>Rising Juniors (current 10</a:t>
            </a:r>
            <a:r>
              <a:rPr lang="en-US" sz="2400" baseline="30000">
                <a:solidFill>
                  <a:schemeClr val="bg1"/>
                </a:solidFill>
                <a:latin typeface="Candara" panose="020E0502030303020204" pitchFamily="34" charset="0"/>
              </a:rPr>
              <a:t>th</a:t>
            </a:r>
            <a:r>
              <a:rPr lang="en-US" sz="2400">
                <a:solidFill>
                  <a:schemeClr val="bg1"/>
                </a:solidFill>
                <a:latin typeface="Candara" panose="020E0502030303020204" pitchFamily="34" charset="0"/>
              </a:rPr>
              <a:t> grader) – May 2025</a:t>
            </a:r>
          </a:p>
          <a:p>
            <a:pPr>
              <a:lnSpc>
                <a:spcPct val="200000"/>
              </a:lnSpc>
            </a:pPr>
            <a:r>
              <a:rPr lang="en-US" sz="2400">
                <a:solidFill>
                  <a:schemeClr val="bg1"/>
                </a:solidFill>
                <a:latin typeface="Candara" panose="020E0502030303020204" pitchFamily="34" charset="0"/>
              </a:rPr>
              <a:t>Rising Sophomore (current 9</a:t>
            </a:r>
            <a:r>
              <a:rPr lang="en-US" sz="2400" baseline="30000">
                <a:solidFill>
                  <a:schemeClr val="bg1"/>
                </a:solidFill>
                <a:latin typeface="Candara" panose="020E0502030303020204" pitchFamily="34" charset="0"/>
              </a:rPr>
              <a:t>th</a:t>
            </a:r>
            <a:r>
              <a:rPr lang="en-US" sz="2400">
                <a:solidFill>
                  <a:schemeClr val="bg1"/>
                </a:solidFill>
                <a:latin typeface="Candara" panose="020E0502030303020204" pitchFamily="34" charset="0"/>
              </a:rPr>
              <a:t> grader) – May 2026</a:t>
            </a:r>
          </a:p>
          <a:p>
            <a:pPr>
              <a:lnSpc>
                <a:spcPct val="200000"/>
              </a:lnSpc>
            </a:pPr>
            <a:r>
              <a:rPr lang="en-US" sz="2400">
                <a:solidFill>
                  <a:schemeClr val="bg1"/>
                </a:solidFill>
                <a:latin typeface="Candara" panose="020E0502030303020204" pitchFamily="34" charset="0"/>
              </a:rPr>
              <a:t>Rising Freshman (current 8</a:t>
            </a:r>
            <a:r>
              <a:rPr lang="en-US" sz="2400" baseline="30000">
                <a:solidFill>
                  <a:schemeClr val="bg1"/>
                </a:solidFill>
                <a:latin typeface="Candara" panose="020E0502030303020204" pitchFamily="34" charset="0"/>
              </a:rPr>
              <a:t>th</a:t>
            </a:r>
            <a:r>
              <a:rPr lang="en-US" sz="2400">
                <a:solidFill>
                  <a:schemeClr val="bg1"/>
                </a:solidFill>
                <a:latin typeface="Candara" panose="020E0502030303020204" pitchFamily="34" charset="0"/>
              </a:rPr>
              <a:t> grader) – May 2027</a:t>
            </a:r>
          </a:p>
        </p:txBody>
      </p:sp>
    </p:spTree>
    <p:extLst>
      <p:ext uri="{BB962C8B-B14F-4D97-AF65-F5344CB8AC3E}">
        <p14:creationId xmlns:p14="http://schemas.microsoft.com/office/powerpoint/2010/main" val="2322586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417"/>
        <p:cNvGrpSpPr/>
        <p:nvPr/>
      </p:nvGrpSpPr>
      <p:grpSpPr>
        <a:xfrm>
          <a:off x="0" y="0"/>
          <a:ext cx="0" cy="0"/>
          <a:chOff x="0" y="0"/>
          <a:chExt cx="0" cy="0"/>
        </a:xfrm>
      </p:grpSpPr>
      <p:sp>
        <p:nvSpPr>
          <p:cNvPr id="418" name="Google Shape;418;p14"/>
          <p:cNvSpPr txBox="1">
            <a:spLocks noGrp="1"/>
          </p:cNvSpPr>
          <p:nvPr>
            <p:ph type="title"/>
          </p:nvPr>
        </p:nvSpPr>
        <p:spPr>
          <a:xfrm>
            <a:off x="2247900" y="145473"/>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a:t>What is CougarWeb? </a:t>
            </a:r>
            <a:endParaRPr/>
          </a:p>
        </p:txBody>
      </p:sp>
      <p:sp>
        <p:nvSpPr>
          <p:cNvPr id="419" name="Google Shape;419;p14"/>
          <p:cNvSpPr txBox="1">
            <a:spLocks noGrp="1"/>
          </p:cNvSpPr>
          <p:nvPr>
            <p:ph type="body" idx="1"/>
          </p:nvPr>
        </p:nvSpPr>
        <p:spPr>
          <a:xfrm>
            <a:off x="5486400" y="1295400"/>
            <a:ext cx="5981700" cy="25994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lt1"/>
              </a:buClr>
              <a:buSzPts val="1800"/>
              <a:buNone/>
            </a:pPr>
            <a:r>
              <a:rPr lang="en-US" sz="1800">
                <a:latin typeface="Candara"/>
                <a:ea typeface="Candara"/>
                <a:cs typeface="Candara"/>
                <a:sym typeface="Candara"/>
              </a:rPr>
              <a:t>Students will receive a </a:t>
            </a:r>
            <a:r>
              <a:rPr lang="en-US" sz="1800" err="1">
                <a:latin typeface="Candara"/>
                <a:ea typeface="Candara"/>
                <a:cs typeface="Candara"/>
                <a:sym typeface="Candara"/>
              </a:rPr>
              <a:t>CougarWeb</a:t>
            </a:r>
            <a:r>
              <a:rPr lang="en-US" sz="1800">
                <a:latin typeface="Candara"/>
                <a:ea typeface="Candara"/>
                <a:cs typeface="Candara"/>
                <a:sym typeface="Candara"/>
              </a:rPr>
              <a:t> login 3-5 business days </a:t>
            </a:r>
            <a:r>
              <a:rPr lang="en-US" sz="1800" b="1" u="sng">
                <a:latin typeface="Candara"/>
                <a:ea typeface="Candara"/>
                <a:cs typeface="Candara"/>
                <a:sym typeface="Candara"/>
              </a:rPr>
              <a:t>AFTER</a:t>
            </a:r>
            <a:r>
              <a:rPr lang="en-US" sz="1800">
                <a:latin typeface="Candara"/>
                <a:ea typeface="Candara"/>
                <a:cs typeface="Candara"/>
                <a:sym typeface="Candara"/>
              </a:rPr>
              <a:t> applications are submitted. </a:t>
            </a:r>
            <a:endParaRPr/>
          </a:p>
          <a:p>
            <a:pPr marL="0" lvl="0" indent="0" algn="l" rtl="0">
              <a:spcBef>
                <a:spcPts val="320"/>
              </a:spcBef>
              <a:spcAft>
                <a:spcPts val="0"/>
              </a:spcAft>
              <a:buClr>
                <a:schemeClr val="lt1"/>
              </a:buClr>
              <a:buSzPts val="1600"/>
              <a:buNone/>
            </a:pPr>
            <a:endParaRPr sz="1600">
              <a:latin typeface="Candara"/>
              <a:ea typeface="Candara"/>
              <a:cs typeface="Candara"/>
              <a:sym typeface="Candara"/>
            </a:endParaRPr>
          </a:p>
          <a:p>
            <a:pPr marL="0" lvl="0" indent="0" algn="l" rtl="0">
              <a:spcBef>
                <a:spcPts val="560"/>
              </a:spcBef>
              <a:spcAft>
                <a:spcPts val="0"/>
              </a:spcAft>
              <a:buClr>
                <a:schemeClr val="lt1"/>
              </a:buClr>
              <a:buSzPts val="2800"/>
              <a:buNone/>
            </a:pPr>
            <a:r>
              <a:rPr lang="en-US" sz="2800" err="1">
                <a:latin typeface="Candara"/>
                <a:ea typeface="Candara"/>
                <a:cs typeface="Candara"/>
                <a:sym typeface="Candara"/>
              </a:rPr>
              <a:t>CougarWeb</a:t>
            </a:r>
            <a:r>
              <a:rPr lang="en-US" sz="2800">
                <a:latin typeface="Candara"/>
                <a:ea typeface="Candara"/>
                <a:cs typeface="Candara"/>
                <a:sym typeface="Candara"/>
              </a:rPr>
              <a:t> </a:t>
            </a:r>
            <a:r>
              <a:rPr lang="en-US" sz="2000">
                <a:latin typeface="Candara"/>
                <a:ea typeface="Candara"/>
                <a:cs typeface="Candara"/>
                <a:sym typeface="Candara"/>
              </a:rPr>
              <a:t>is an </a:t>
            </a:r>
            <a:r>
              <a:rPr lang="en-US" sz="2000" b="1">
                <a:latin typeface="Candara"/>
                <a:ea typeface="Candara"/>
                <a:cs typeface="Candara"/>
                <a:sym typeface="Candara"/>
              </a:rPr>
              <a:t>online portal</a:t>
            </a:r>
            <a:r>
              <a:rPr lang="en-US" sz="2000">
                <a:latin typeface="Candara"/>
                <a:ea typeface="Candara"/>
                <a:cs typeface="Candara"/>
                <a:sym typeface="Candara"/>
              </a:rPr>
              <a:t> that includes all of the information and access to services that students need while attending Collin College.</a:t>
            </a:r>
            <a:endParaRPr/>
          </a:p>
          <a:p>
            <a:pPr marL="342900" lvl="0" indent="-215900" algn="l" rtl="0">
              <a:spcBef>
                <a:spcPts val="400"/>
              </a:spcBef>
              <a:spcAft>
                <a:spcPts val="0"/>
              </a:spcAft>
              <a:buClr>
                <a:schemeClr val="lt1"/>
              </a:buClr>
              <a:buSzPts val="2000"/>
              <a:buFont typeface="Georgia"/>
              <a:buNone/>
            </a:pPr>
            <a:endParaRPr sz="2000">
              <a:latin typeface="Arial"/>
              <a:ea typeface="Arial"/>
              <a:cs typeface="Arial"/>
              <a:sym typeface="Arial"/>
            </a:endParaRPr>
          </a:p>
        </p:txBody>
      </p:sp>
      <p:pic>
        <p:nvPicPr>
          <p:cNvPr id="420" name="Google Shape;420;p14"/>
          <p:cNvPicPr preferRelativeResize="0"/>
          <p:nvPr/>
        </p:nvPicPr>
        <p:blipFill rotWithShape="1">
          <a:blip r:embed="rId3">
            <a:alphaModFix/>
          </a:blip>
          <a:srcRect/>
          <a:stretch/>
        </p:blipFill>
        <p:spPr>
          <a:xfrm>
            <a:off x="809469" y="1284479"/>
            <a:ext cx="3963138" cy="5076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21" name="Google Shape;421;p14"/>
          <p:cNvSpPr txBox="1"/>
          <p:nvPr/>
        </p:nvSpPr>
        <p:spPr>
          <a:xfrm>
            <a:off x="6153150" y="3733800"/>
            <a:ext cx="5467350" cy="246217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200"/>
              <a:buFont typeface="Arial"/>
              <a:buChar char="•"/>
            </a:pPr>
            <a:r>
              <a:rPr lang="en-US" sz="2200">
                <a:solidFill>
                  <a:schemeClr val="lt1"/>
                </a:solidFill>
                <a:latin typeface="Candara"/>
                <a:ea typeface="Candara"/>
                <a:cs typeface="Candara"/>
                <a:sym typeface="Candara"/>
              </a:rPr>
              <a:t>Online training</a:t>
            </a:r>
            <a:endParaRPr/>
          </a:p>
          <a:p>
            <a:pPr marL="342900" marR="0" lvl="0" indent="-342900" algn="l" rtl="0">
              <a:spcBef>
                <a:spcPts val="0"/>
              </a:spcBef>
              <a:spcAft>
                <a:spcPts val="0"/>
              </a:spcAft>
              <a:buClr>
                <a:schemeClr val="lt1"/>
              </a:buClr>
              <a:buSzPts val="2200"/>
              <a:buFont typeface="Arial"/>
              <a:buChar char="•"/>
            </a:pPr>
            <a:r>
              <a:rPr lang="en-US" sz="2200">
                <a:solidFill>
                  <a:schemeClr val="lt1"/>
                </a:solidFill>
                <a:latin typeface="Candara"/>
                <a:ea typeface="Candara"/>
                <a:cs typeface="Candara"/>
                <a:sym typeface="Candara"/>
              </a:rPr>
              <a:t>Collin Email</a:t>
            </a:r>
            <a:endParaRPr/>
          </a:p>
          <a:p>
            <a:pPr marL="342900" marR="0" lvl="0" indent="-342900" algn="l" rtl="0">
              <a:spcBef>
                <a:spcPts val="0"/>
              </a:spcBef>
              <a:spcAft>
                <a:spcPts val="0"/>
              </a:spcAft>
              <a:buClr>
                <a:schemeClr val="lt1"/>
              </a:buClr>
              <a:buSzPts val="2200"/>
              <a:buFont typeface="Arial"/>
              <a:buChar char="•"/>
            </a:pPr>
            <a:r>
              <a:rPr lang="en-US" sz="2200">
                <a:solidFill>
                  <a:schemeClr val="lt1"/>
                </a:solidFill>
                <a:latin typeface="Candara"/>
                <a:ea typeface="Candara"/>
                <a:cs typeface="Candara"/>
                <a:sym typeface="Candara"/>
              </a:rPr>
              <a:t>Pay your tuition </a:t>
            </a:r>
            <a:endParaRPr/>
          </a:p>
          <a:p>
            <a:pPr marL="342900" marR="0" lvl="0" indent="-342900" algn="l" rtl="0">
              <a:spcBef>
                <a:spcPts val="0"/>
              </a:spcBef>
              <a:spcAft>
                <a:spcPts val="0"/>
              </a:spcAft>
              <a:buClr>
                <a:schemeClr val="lt1"/>
              </a:buClr>
              <a:buSzPts val="2200"/>
              <a:buFont typeface="Arial"/>
              <a:buChar char="•"/>
            </a:pPr>
            <a:r>
              <a:rPr lang="en-US" sz="2200">
                <a:solidFill>
                  <a:schemeClr val="lt1"/>
                </a:solidFill>
                <a:latin typeface="Candara"/>
                <a:ea typeface="Candara"/>
                <a:cs typeface="Candara"/>
                <a:sym typeface="Candara"/>
              </a:rPr>
              <a:t>Access courses (Canvas) </a:t>
            </a:r>
            <a:endParaRPr/>
          </a:p>
          <a:p>
            <a:pPr marL="342900" marR="0" lvl="0" indent="-342900" algn="l" rtl="0">
              <a:spcBef>
                <a:spcPts val="0"/>
              </a:spcBef>
              <a:spcAft>
                <a:spcPts val="0"/>
              </a:spcAft>
              <a:buClr>
                <a:schemeClr val="lt1"/>
              </a:buClr>
              <a:buSzPts val="2200"/>
              <a:buFont typeface="Arial"/>
              <a:buChar char="•"/>
            </a:pPr>
            <a:r>
              <a:rPr lang="en-US" sz="2200">
                <a:solidFill>
                  <a:schemeClr val="lt1"/>
                </a:solidFill>
                <a:latin typeface="Candara"/>
                <a:ea typeface="Candara"/>
                <a:cs typeface="Candara"/>
                <a:sym typeface="Candara"/>
              </a:rPr>
              <a:t>Check Collin College class schedule </a:t>
            </a:r>
            <a:endParaRPr/>
          </a:p>
          <a:p>
            <a:pPr marL="342900" marR="0" lvl="0" indent="-342900" algn="l" rtl="0">
              <a:spcBef>
                <a:spcPts val="0"/>
              </a:spcBef>
              <a:spcAft>
                <a:spcPts val="0"/>
              </a:spcAft>
              <a:buClr>
                <a:schemeClr val="lt1"/>
              </a:buClr>
              <a:buSzPts val="2200"/>
              <a:buFont typeface="Arial"/>
              <a:buChar char="•"/>
            </a:pPr>
            <a:r>
              <a:rPr lang="en-US" sz="2200">
                <a:solidFill>
                  <a:schemeClr val="lt1"/>
                </a:solidFill>
                <a:latin typeface="Candara"/>
                <a:ea typeface="Candara"/>
                <a:cs typeface="Candara"/>
                <a:sym typeface="Candara"/>
              </a:rPr>
              <a:t>Grades</a:t>
            </a:r>
            <a:endParaRPr/>
          </a:p>
          <a:p>
            <a:pPr marL="342900" marR="0" lvl="0" indent="-342900" algn="l" rtl="0">
              <a:spcBef>
                <a:spcPts val="0"/>
              </a:spcBef>
              <a:spcAft>
                <a:spcPts val="0"/>
              </a:spcAft>
              <a:buClr>
                <a:schemeClr val="lt1"/>
              </a:buClr>
              <a:buSzPts val="2200"/>
              <a:buFont typeface="Arial"/>
              <a:buChar char="•"/>
            </a:pPr>
            <a:r>
              <a:rPr lang="en-US" sz="2200">
                <a:solidFill>
                  <a:schemeClr val="lt1"/>
                </a:solidFill>
                <a:latin typeface="Candara"/>
                <a:ea typeface="Candara"/>
                <a:cs typeface="Candara"/>
                <a:sym typeface="Candara"/>
              </a:rPr>
              <a:t>And MUCH MORE...</a:t>
            </a:r>
            <a:endParaRPr sz="1800">
              <a:solidFill>
                <a:schemeClr val="lt1"/>
              </a:solidFill>
              <a:latin typeface="Candara"/>
              <a:ea typeface="Candara"/>
              <a:cs typeface="Candara"/>
              <a:sym typeface="Candara"/>
            </a:endParaRPr>
          </a:p>
        </p:txBody>
      </p:sp>
      <p:pic>
        <p:nvPicPr>
          <p:cNvPr id="422" name="Google Shape;422;p14"/>
          <p:cNvPicPr preferRelativeResize="0"/>
          <p:nvPr/>
        </p:nvPicPr>
        <p:blipFill rotWithShape="1">
          <a:blip r:embed="rId4">
            <a:alphaModFix/>
          </a:blip>
          <a:srcRect/>
          <a:stretch/>
        </p:blipFill>
        <p:spPr>
          <a:xfrm>
            <a:off x="11277600" y="6156086"/>
            <a:ext cx="695060" cy="54951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429"/>
        <p:cNvGrpSpPr/>
        <p:nvPr/>
      </p:nvGrpSpPr>
      <p:grpSpPr>
        <a:xfrm>
          <a:off x="0" y="0"/>
          <a:ext cx="0" cy="0"/>
          <a:chOff x="0" y="0"/>
          <a:chExt cx="0" cy="0"/>
        </a:xfrm>
      </p:grpSpPr>
      <p:sp>
        <p:nvSpPr>
          <p:cNvPr id="430" name="Google Shape;430;p15"/>
          <p:cNvSpPr/>
          <p:nvPr/>
        </p:nvSpPr>
        <p:spPr>
          <a:xfrm>
            <a:off x="6575743" y="1685730"/>
            <a:ext cx="5867400" cy="11695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b="1">
              <a:solidFill>
                <a:schemeClr val="lt1"/>
              </a:solidFill>
              <a:latin typeface="Open Sans"/>
              <a:ea typeface="Open Sans"/>
              <a:cs typeface="Open Sans"/>
              <a:sym typeface="Open Sans"/>
            </a:endParaRPr>
          </a:p>
          <a:p>
            <a:pPr marL="0" marR="0" lvl="0" indent="0" algn="ctr" rtl="0">
              <a:spcBef>
                <a:spcPts val="0"/>
              </a:spcBef>
              <a:spcAft>
                <a:spcPts val="0"/>
              </a:spcAft>
              <a:buNone/>
            </a:pPr>
            <a:r>
              <a:rPr lang="en-US" sz="5000" b="1">
                <a:solidFill>
                  <a:schemeClr val="lt1"/>
                </a:solidFill>
                <a:latin typeface="Trebuchet MS"/>
                <a:ea typeface="Trebuchet MS"/>
                <a:cs typeface="Trebuchet MS"/>
                <a:sym typeface="Trebuchet MS"/>
              </a:rPr>
              <a:t> 2. Remove Holds</a:t>
            </a:r>
            <a:endParaRPr sz="5000">
              <a:solidFill>
                <a:schemeClr val="lt1"/>
              </a:solidFill>
              <a:latin typeface="Trebuchet MS"/>
              <a:ea typeface="Trebuchet MS"/>
              <a:cs typeface="Trebuchet MS"/>
              <a:sym typeface="Trebuchet MS"/>
            </a:endParaRPr>
          </a:p>
        </p:txBody>
      </p:sp>
      <p:pic>
        <p:nvPicPr>
          <p:cNvPr id="431" name="Google Shape;431;p15"/>
          <p:cNvPicPr preferRelativeResize="0"/>
          <p:nvPr/>
        </p:nvPicPr>
        <p:blipFill rotWithShape="1">
          <a:blip r:embed="rId3">
            <a:alphaModFix/>
          </a:blip>
          <a:srcRect/>
          <a:stretch/>
        </p:blipFill>
        <p:spPr>
          <a:xfrm>
            <a:off x="8686800" y="4800600"/>
            <a:ext cx="1231499" cy="975445"/>
          </a:xfrm>
          <a:prstGeom prst="rect">
            <a:avLst/>
          </a:prstGeom>
          <a:noFill/>
          <a:ln>
            <a:noFill/>
          </a:ln>
        </p:spPr>
      </p:pic>
      <p:pic>
        <p:nvPicPr>
          <p:cNvPr id="433" name="Google Shape;433;p15"/>
          <p:cNvPicPr preferRelativeResize="0"/>
          <p:nvPr/>
        </p:nvPicPr>
        <p:blipFill rotWithShape="1">
          <a:blip r:embed="rId4">
            <a:alphaModFix/>
          </a:blip>
          <a:srcRect l="17520" r="15993" b="745"/>
          <a:stretch/>
        </p:blipFill>
        <p:spPr>
          <a:xfrm>
            <a:off x="0" y="0"/>
            <a:ext cx="6934200" cy="6858000"/>
          </a:xfrm>
          <a:prstGeom prst="rect">
            <a:avLst/>
          </a:prstGeom>
          <a:noFill/>
          <a:ln>
            <a:noFill/>
          </a:ln>
        </p:spPr>
      </p:pic>
      <p:sp>
        <p:nvSpPr>
          <p:cNvPr id="434" name="Google Shape;434;p15"/>
          <p:cNvSpPr/>
          <p:nvPr/>
        </p:nvSpPr>
        <p:spPr>
          <a:xfrm rot="-5400000">
            <a:off x="3314700" y="3238500"/>
            <a:ext cx="6858000" cy="381000"/>
          </a:xfrm>
          <a:prstGeom prst="rect">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258"/>
        <p:cNvGrpSpPr/>
        <p:nvPr/>
      </p:nvGrpSpPr>
      <p:grpSpPr>
        <a:xfrm>
          <a:off x="0" y="0"/>
          <a:ext cx="0" cy="0"/>
          <a:chOff x="0" y="0"/>
          <a:chExt cx="0" cy="0"/>
        </a:xfrm>
      </p:grpSpPr>
      <p:sp>
        <p:nvSpPr>
          <p:cNvPr id="259" name="Google Shape;259;p2"/>
          <p:cNvSpPr txBox="1"/>
          <p:nvPr/>
        </p:nvSpPr>
        <p:spPr>
          <a:xfrm>
            <a:off x="6717343" y="2244607"/>
            <a:ext cx="5017457" cy="27083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rgbClr val="F2F2F2"/>
                </a:solidFill>
                <a:latin typeface="Candara"/>
                <a:ea typeface="Candara"/>
                <a:cs typeface="Candara"/>
                <a:sym typeface="Candara"/>
              </a:rPr>
              <a:t>A college course that can be used to s</a:t>
            </a:r>
            <a:r>
              <a:rPr lang="en-US" sz="3400" b="0" i="0" u="none" strike="noStrike" cap="none">
                <a:solidFill>
                  <a:srgbClr val="F2F2F2"/>
                </a:solidFill>
                <a:latin typeface="Candara"/>
                <a:ea typeface="Candara"/>
                <a:cs typeface="Candara"/>
                <a:sym typeface="Candara"/>
              </a:rPr>
              <a:t>imultaneously earn high school </a:t>
            </a:r>
            <a:r>
              <a:rPr lang="en-US" sz="3400" b="1" i="1" u="sng" strike="noStrike" cap="none">
                <a:solidFill>
                  <a:srgbClr val="F2F2F2"/>
                </a:solidFill>
                <a:latin typeface="Candara"/>
                <a:ea typeface="Candara"/>
                <a:cs typeface="Candara"/>
                <a:sym typeface="Candara"/>
              </a:rPr>
              <a:t>and</a:t>
            </a:r>
            <a:r>
              <a:rPr lang="en-US" sz="3400" b="0" i="0" u="none" strike="noStrike" cap="none">
                <a:solidFill>
                  <a:srgbClr val="F2F2F2"/>
                </a:solidFill>
                <a:latin typeface="Candara"/>
                <a:ea typeface="Candara"/>
                <a:cs typeface="Candara"/>
                <a:sym typeface="Candara"/>
              </a:rPr>
              <a:t> college credit in </a:t>
            </a:r>
            <a:r>
              <a:rPr lang="en-US" sz="3400" b="1" i="1" u="sng" strike="noStrike" cap="none">
                <a:solidFill>
                  <a:srgbClr val="F2F2F2"/>
                </a:solidFill>
                <a:latin typeface="Candara"/>
                <a:ea typeface="Candara"/>
                <a:cs typeface="Candara"/>
                <a:sym typeface="Candara"/>
              </a:rPr>
              <a:t>one</a:t>
            </a:r>
            <a:r>
              <a:rPr lang="en-US" sz="3400" b="0" i="0" u="none" strike="noStrike" cap="none">
                <a:solidFill>
                  <a:srgbClr val="F2F2F2"/>
                </a:solidFill>
                <a:latin typeface="Candara"/>
                <a:ea typeface="Candara"/>
                <a:cs typeface="Candara"/>
                <a:sym typeface="Candara"/>
              </a:rPr>
              <a:t> class!</a:t>
            </a:r>
            <a:endParaRPr/>
          </a:p>
          <a:p>
            <a:pPr marL="0" marR="0" lvl="0" indent="0" algn="l" rtl="0">
              <a:spcBef>
                <a:spcPts val="0"/>
              </a:spcBef>
              <a:spcAft>
                <a:spcPts val="0"/>
              </a:spcAft>
              <a:buNone/>
            </a:pPr>
            <a:endParaRPr sz="3400" b="0" i="0" u="none" strike="noStrike" cap="none">
              <a:solidFill>
                <a:schemeClr val="dk1"/>
              </a:solidFill>
              <a:latin typeface="Georgia"/>
              <a:ea typeface="Georgia"/>
              <a:cs typeface="Georgia"/>
              <a:sym typeface="Georgia"/>
            </a:endParaRPr>
          </a:p>
        </p:txBody>
      </p:sp>
      <p:sp>
        <p:nvSpPr>
          <p:cNvPr id="260" name="Google Shape;260;p2"/>
          <p:cNvSpPr txBox="1">
            <a:spLocks noGrp="1"/>
          </p:cNvSpPr>
          <p:nvPr>
            <p:ph type="title"/>
          </p:nvPr>
        </p:nvSpPr>
        <p:spPr>
          <a:xfrm>
            <a:off x="6705600" y="1053286"/>
            <a:ext cx="4876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ts val="4320"/>
              <a:buFont typeface="Trebuchet MS"/>
              <a:buNone/>
            </a:pPr>
            <a:r>
              <a:rPr lang="en-US" sz="4320" b="1"/>
              <a:t>What is Dual Credit?</a:t>
            </a:r>
            <a:endParaRPr/>
          </a:p>
        </p:txBody>
      </p:sp>
      <p:pic>
        <p:nvPicPr>
          <p:cNvPr id="261" name="Google Shape;261;p2"/>
          <p:cNvPicPr preferRelativeResize="0"/>
          <p:nvPr/>
        </p:nvPicPr>
        <p:blipFill rotWithShape="1">
          <a:blip r:embed="rId3">
            <a:alphaModFix/>
          </a:blip>
          <a:srcRect/>
          <a:stretch/>
        </p:blipFill>
        <p:spPr>
          <a:xfrm>
            <a:off x="457200" y="680642"/>
            <a:ext cx="5715000" cy="5415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2" name="Google Shape;262;p2"/>
          <p:cNvPicPr preferRelativeResize="0"/>
          <p:nvPr/>
        </p:nvPicPr>
        <p:blipFill rotWithShape="1">
          <a:blip r:embed="rId4">
            <a:alphaModFix/>
          </a:blip>
          <a:srcRect/>
          <a:stretch/>
        </p:blipFill>
        <p:spPr>
          <a:xfrm>
            <a:off x="8382000" y="4953000"/>
            <a:ext cx="1231499" cy="9754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441"/>
        <p:cNvGrpSpPr/>
        <p:nvPr/>
      </p:nvGrpSpPr>
      <p:grpSpPr>
        <a:xfrm>
          <a:off x="0" y="0"/>
          <a:ext cx="0" cy="0"/>
          <a:chOff x="0" y="0"/>
          <a:chExt cx="0" cy="0"/>
        </a:xfrm>
      </p:grpSpPr>
      <p:sp>
        <p:nvSpPr>
          <p:cNvPr id="442" name="Google Shape;442;p16"/>
          <p:cNvSpPr txBox="1">
            <a:spLocks noGrp="1"/>
          </p:cNvSpPr>
          <p:nvPr>
            <p:ph type="title"/>
          </p:nvPr>
        </p:nvSpPr>
        <p:spPr>
          <a:xfrm>
            <a:off x="0" y="381000"/>
            <a:ext cx="11736324"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a:t>What is a HOLD? </a:t>
            </a:r>
            <a:endParaRPr/>
          </a:p>
        </p:txBody>
      </p:sp>
      <p:sp>
        <p:nvSpPr>
          <p:cNvPr id="443" name="Google Shape;443;p16"/>
          <p:cNvSpPr txBox="1">
            <a:spLocks noGrp="1"/>
          </p:cNvSpPr>
          <p:nvPr>
            <p:ph type="body" idx="1"/>
          </p:nvPr>
        </p:nvSpPr>
        <p:spPr>
          <a:xfrm>
            <a:off x="533400" y="2438400"/>
            <a:ext cx="6251448" cy="3581400"/>
          </a:xfrm>
          <a:prstGeom prst="rect">
            <a:avLst/>
          </a:prstGeom>
          <a:noFill/>
          <a:ln>
            <a:noFill/>
          </a:ln>
        </p:spPr>
        <p:txBody>
          <a:bodyPr spcFirstLastPara="1" wrap="square" lIns="91425" tIns="45700" rIns="91425" bIns="45700" anchor="t" anchorCtr="0">
            <a:normAutofit/>
          </a:bodyPr>
          <a:lstStyle/>
          <a:p>
            <a:pPr marL="342900">
              <a:spcBef>
                <a:spcPts val="0"/>
              </a:spcBef>
              <a:buClr>
                <a:schemeClr val="lt1"/>
              </a:buClr>
              <a:buSzPts val="3000"/>
            </a:pPr>
            <a:r>
              <a:rPr lang="en-US" sz="3000">
                <a:latin typeface="Candara"/>
                <a:ea typeface="Candara"/>
                <a:cs typeface="Candara"/>
                <a:sym typeface="Candara"/>
              </a:rPr>
              <a:t>Each admissions step is listed as a hold, so all steps must be completed prior to student enrollment.</a:t>
            </a:r>
            <a:endParaRPr/>
          </a:p>
          <a:p>
            <a:pPr marL="0" lvl="0" indent="0" algn="l" rtl="0">
              <a:spcBef>
                <a:spcPts val="560"/>
              </a:spcBef>
              <a:spcAft>
                <a:spcPts val="0"/>
              </a:spcAft>
              <a:buClr>
                <a:schemeClr val="lt1"/>
              </a:buClr>
              <a:buSzPts val="2800"/>
              <a:buNone/>
            </a:pPr>
            <a:endParaRPr sz="2800">
              <a:latin typeface="Candara"/>
              <a:ea typeface="Candara"/>
              <a:cs typeface="Candara"/>
              <a:sym typeface="Candara"/>
            </a:endParaRPr>
          </a:p>
          <a:p>
            <a:pPr marL="342900" lvl="0" indent="-342900" algn="l" rtl="0">
              <a:spcBef>
                <a:spcPts val="600"/>
              </a:spcBef>
              <a:spcAft>
                <a:spcPts val="0"/>
              </a:spcAft>
              <a:buClr>
                <a:schemeClr val="lt1"/>
              </a:buClr>
              <a:buSzPts val="3000"/>
              <a:buChar char="•"/>
            </a:pPr>
            <a:r>
              <a:rPr lang="en-US" sz="3000">
                <a:latin typeface="Candara"/>
                <a:ea typeface="Candara"/>
                <a:cs typeface="Candara"/>
                <a:sym typeface="Candara"/>
              </a:rPr>
              <a:t>A hold prevents a student from being registered. </a:t>
            </a:r>
            <a:endParaRPr/>
          </a:p>
          <a:p>
            <a:pPr marL="342900" lvl="0" indent="-152400" algn="l" rtl="0">
              <a:spcBef>
                <a:spcPts val="600"/>
              </a:spcBef>
              <a:spcAft>
                <a:spcPts val="0"/>
              </a:spcAft>
              <a:buClr>
                <a:schemeClr val="lt1"/>
              </a:buClr>
              <a:buSzPts val="3000"/>
              <a:buNone/>
            </a:pPr>
            <a:endParaRPr sz="3000">
              <a:latin typeface="Arial"/>
              <a:ea typeface="Arial"/>
              <a:cs typeface="Arial"/>
              <a:sym typeface="Arial"/>
            </a:endParaRPr>
          </a:p>
          <a:p>
            <a:pPr marL="342900" lvl="0" indent="-152400" algn="l" rtl="0">
              <a:spcBef>
                <a:spcPts val="600"/>
              </a:spcBef>
              <a:spcAft>
                <a:spcPts val="0"/>
              </a:spcAft>
              <a:buClr>
                <a:schemeClr val="lt1"/>
              </a:buClr>
              <a:buSzPts val="3000"/>
              <a:buNone/>
            </a:pPr>
            <a:endParaRPr sz="3000">
              <a:latin typeface="Arial"/>
              <a:ea typeface="Arial"/>
              <a:cs typeface="Arial"/>
              <a:sym typeface="Arial"/>
            </a:endParaRPr>
          </a:p>
        </p:txBody>
      </p:sp>
      <p:pic>
        <p:nvPicPr>
          <p:cNvPr id="444" name="Google Shape;444;p16" descr="Image result for caution sign"/>
          <p:cNvPicPr preferRelativeResize="0"/>
          <p:nvPr/>
        </p:nvPicPr>
        <p:blipFill rotWithShape="1">
          <a:blip r:embed="rId3">
            <a:alphaModFix/>
          </a:blip>
          <a:srcRect l="10768" t="10777" r="11329" b="33357"/>
          <a:stretch/>
        </p:blipFill>
        <p:spPr>
          <a:xfrm>
            <a:off x="7696200" y="1828800"/>
            <a:ext cx="3537559" cy="3256539"/>
          </a:xfrm>
          <a:prstGeom prst="rect">
            <a:avLst/>
          </a:prstGeom>
          <a:noFill/>
          <a:ln>
            <a:noFill/>
          </a:ln>
        </p:spPr>
      </p:pic>
      <p:pic>
        <p:nvPicPr>
          <p:cNvPr id="445" name="Google Shape;445;p16"/>
          <p:cNvPicPr preferRelativeResize="0"/>
          <p:nvPr/>
        </p:nvPicPr>
        <p:blipFill rotWithShape="1">
          <a:blip r:embed="rId4">
            <a:alphaModFix/>
          </a:blip>
          <a:srcRect/>
          <a:stretch/>
        </p:blipFill>
        <p:spPr>
          <a:xfrm>
            <a:off x="8915400" y="5257800"/>
            <a:ext cx="1231499" cy="9754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449"/>
        <p:cNvGrpSpPr/>
        <p:nvPr/>
      </p:nvGrpSpPr>
      <p:grpSpPr>
        <a:xfrm>
          <a:off x="0" y="0"/>
          <a:ext cx="0" cy="0"/>
          <a:chOff x="0" y="0"/>
          <a:chExt cx="0" cy="0"/>
        </a:xfrm>
      </p:grpSpPr>
      <p:sp>
        <p:nvSpPr>
          <p:cNvPr id="450" name="Google Shape;450;p17"/>
          <p:cNvSpPr txBox="1">
            <a:spLocks noGrp="1"/>
          </p:cNvSpPr>
          <p:nvPr>
            <p:ph type="title"/>
          </p:nvPr>
        </p:nvSpPr>
        <p:spPr>
          <a:xfrm>
            <a:off x="762000" y="990600"/>
            <a:ext cx="109728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a:t>High School Approval </a:t>
            </a:r>
            <a:endParaRPr/>
          </a:p>
        </p:txBody>
      </p:sp>
      <p:sp>
        <p:nvSpPr>
          <p:cNvPr id="451" name="Google Shape;451;p17"/>
          <p:cNvSpPr txBox="1">
            <a:spLocks noGrp="1"/>
          </p:cNvSpPr>
          <p:nvPr>
            <p:ph type="body" idx="1"/>
          </p:nvPr>
        </p:nvSpPr>
        <p:spPr>
          <a:xfrm>
            <a:off x="457200" y="2514600"/>
            <a:ext cx="10972800" cy="3733800"/>
          </a:xfrm>
          <a:prstGeom prst="rect">
            <a:avLst/>
          </a:prstGeom>
          <a:noFill/>
          <a:ln>
            <a:noFill/>
          </a:ln>
        </p:spPr>
        <p:txBody>
          <a:bodyPr spcFirstLastPara="1" wrap="square" lIns="91425" tIns="45700" rIns="91425" bIns="45700" anchor="t" anchorCtr="0">
            <a:normAutofit/>
          </a:bodyPr>
          <a:lstStyle/>
          <a:p>
            <a:pPr marL="342900">
              <a:spcBef>
                <a:spcPts val="0"/>
              </a:spcBef>
              <a:buClr>
                <a:schemeClr val="lt1"/>
              </a:buClr>
              <a:buSzPts val="3200"/>
            </a:pPr>
            <a:r>
              <a:rPr lang="en-US">
                <a:latin typeface="Candara"/>
                <a:ea typeface="Candara"/>
                <a:cs typeface="Candara"/>
                <a:sym typeface="Candara"/>
              </a:rPr>
              <a:t>Your high school must approve ALL classes, </a:t>
            </a:r>
            <a:r>
              <a:rPr lang="en-US" u="sng">
                <a:latin typeface="Candara"/>
                <a:ea typeface="Candara"/>
                <a:cs typeface="Candara"/>
                <a:sym typeface="Candara"/>
              </a:rPr>
              <a:t>including</a:t>
            </a:r>
            <a:r>
              <a:rPr lang="en-US">
                <a:latin typeface="Candara"/>
                <a:ea typeface="Candara"/>
                <a:cs typeface="Candara"/>
                <a:sym typeface="Candara"/>
              </a:rPr>
              <a:t> non-dual credit classes (concurrent). </a:t>
            </a:r>
            <a:endParaRPr/>
          </a:p>
          <a:p>
            <a:pPr marL="342900" lvl="0" indent="-139700" algn="l" rtl="0">
              <a:spcBef>
                <a:spcPts val="640"/>
              </a:spcBef>
              <a:spcAft>
                <a:spcPts val="0"/>
              </a:spcAft>
              <a:buClr>
                <a:schemeClr val="lt1"/>
              </a:buClr>
              <a:buSzPts val="3200"/>
              <a:buNone/>
            </a:pPr>
            <a:endParaRPr>
              <a:latin typeface="Candara"/>
              <a:ea typeface="Candara"/>
              <a:cs typeface="Candara"/>
              <a:sym typeface="Candara"/>
            </a:endParaRPr>
          </a:p>
          <a:p>
            <a:pPr marL="342900" lvl="0" indent="-342900" algn="l" rtl="0">
              <a:spcBef>
                <a:spcPts val="640"/>
              </a:spcBef>
              <a:spcAft>
                <a:spcPts val="0"/>
              </a:spcAft>
              <a:buClr>
                <a:schemeClr val="lt1"/>
              </a:buClr>
              <a:buSzPts val="3200"/>
              <a:buChar char="•"/>
            </a:pPr>
            <a:r>
              <a:rPr lang="en-US">
                <a:latin typeface="Candara"/>
                <a:ea typeface="Candara"/>
                <a:cs typeface="Candara"/>
                <a:sym typeface="Candara"/>
              </a:rPr>
              <a:t>You must have written approval from your high school to make changes to dual credit classes.</a:t>
            </a:r>
            <a:endParaRPr/>
          </a:p>
          <a:p>
            <a:pPr marL="0" lvl="0" indent="0" algn="l" rtl="0">
              <a:spcBef>
                <a:spcPts val="640"/>
              </a:spcBef>
              <a:spcAft>
                <a:spcPts val="0"/>
              </a:spcAft>
              <a:buClr>
                <a:schemeClr val="lt1"/>
              </a:buClr>
              <a:buSzPts val="3200"/>
              <a:buNone/>
            </a:pPr>
            <a:endParaRPr>
              <a:latin typeface="Candara"/>
              <a:ea typeface="Candara"/>
              <a:cs typeface="Candara"/>
              <a:sym typeface="Candara"/>
            </a:endParaRPr>
          </a:p>
        </p:txBody>
      </p:sp>
      <p:pic>
        <p:nvPicPr>
          <p:cNvPr id="452" name="Google Shape;452;p17"/>
          <p:cNvPicPr preferRelativeResize="0"/>
          <p:nvPr/>
        </p:nvPicPr>
        <p:blipFill rotWithShape="1">
          <a:blip r:embed="rId3">
            <a:alphaModFix/>
          </a:blip>
          <a:srcRect/>
          <a:stretch/>
        </p:blipFill>
        <p:spPr>
          <a:xfrm>
            <a:off x="11277600" y="6156086"/>
            <a:ext cx="695060" cy="5495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097C6A-154D-460C-A416-7BCB5D86E2E4}"/>
              </a:ext>
            </a:extLst>
          </p:cNvPr>
          <p:cNvPicPr>
            <a:picLocks noChangeAspect="1"/>
          </p:cNvPicPr>
          <p:nvPr/>
        </p:nvPicPr>
        <p:blipFill>
          <a:blip r:embed="rId3"/>
          <a:stretch>
            <a:fillRect/>
          </a:stretch>
        </p:blipFill>
        <p:spPr>
          <a:xfrm>
            <a:off x="6724091" y="118198"/>
            <a:ext cx="5083886" cy="6521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itle 2"/>
          <p:cNvSpPr>
            <a:spLocks noGrp="1"/>
          </p:cNvSpPr>
          <p:nvPr>
            <p:ph type="title"/>
          </p:nvPr>
        </p:nvSpPr>
        <p:spPr>
          <a:xfrm>
            <a:off x="-76200" y="762000"/>
            <a:ext cx="6705600" cy="990600"/>
          </a:xfrm>
        </p:spPr>
        <p:txBody>
          <a:bodyPr>
            <a:normAutofit fontScale="90000"/>
          </a:bodyPr>
          <a:lstStyle/>
          <a:p>
            <a:r>
              <a:rPr lang="en-US" sz="3600" b="1" u="sng">
                <a:ea typeface="Adobe Gothic Std B" panose="020B0800000000000000" pitchFamily="34" charset="-128"/>
              </a:rPr>
              <a:t>High School Permission Form </a:t>
            </a:r>
            <a:br>
              <a:rPr lang="en-US" sz="3000" b="1" u="sng">
                <a:ea typeface="Adobe Gothic Std B" panose="020B0800000000000000" pitchFamily="34" charset="-128"/>
              </a:rPr>
            </a:br>
            <a:br>
              <a:rPr lang="en-US" sz="1000" b="1" u="sng">
                <a:ea typeface="Adobe Gothic Std B" panose="020B0800000000000000" pitchFamily="34" charset="-128"/>
              </a:rPr>
            </a:br>
            <a:endParaRPr lang="en-US" sz="3000" b="1">
              <a:ea typeface="Adobe Gothic Std B" panose="020B0800000000000000" pitchFamily="34" charset="-128"/>
            </a:endParaRPr>
          </a:p>
        </p:txBody>
      </p:sp>
      <p:sp>
        <p:nvSpPr>
          <p:cNvPr id="2" name="TextBox 1"/>
          <p:cNvSpPr txBox="1"/>
          <p:nvPr/>
        </p:nvSpPr>
        <p:spPr>
          <a:xfrm>
            <a:off x="7627734" y="722341"/>
            <a:ext cx="3276600"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0000"/>
                </a:solidFill>
                <a:effectLst/>
                <a:uLnTx/>
                <a:uFillTx/>
                <a:latin typeface="Arial" charset="0"/>
                <a:ea typeface="+mn-ea"/>
                <a:cs typeface="+mn-cs"/>
              </a:rPr>
              <a:t>Smith, Jasmine</a:t>
            </a:r>
          </a:p>
        </p:txBody>
      </p:sp>
      <p:sp>
        <p:nvSpPr>
          <p:cNvPr id="13" name="TextBox 12"/>
          <p:cNvSpPr txBox="1"/>
          <p:nvPr/>
        </p:nvSpPr>
        <p:spPr>
          <a:xfrm>
            <a:off x="7677835" y="986394"/>
            <a:ext cx="151447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Arial" charset="0"/>
                <a:ea typeface="+mn-ea"/>
                <a:cs typeface="+mn-cs"/>
              </a:rPr>
              <a:t>YOUR HS HERE</a:t>
            </a:r>
          </a:p>
        </p:txBody>
      </p:sp>
      <p:sp>
        <p:nvSpPr>
          <p:cNvPr id="18" name="TextBox 17"/>
          <p:cNvSpPr txBox="1"/>
          <p:nvPr/>
        </p:nvSpPr>
        <p:spPr>
          <a:xfrm>
            <a:off x="10971575" y="977451"/>
            <a:ext cx="9144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Arial" charset="0"/>
                <a:ea typeface="+mn-ea"/>
                <a:cs typeface="+mn-cs"/>
              </a:rPr>
              <a:t>06  2025</a:t>
            </a:r>
          </a:p>
        </p:txBody>
      </p:sp>
      <p:sp>
        <p:nvSpPr>
          <p:cNvPr id="21" name="TextBox 20"/>
          <p:cNvSpPr txBox="1"/>
          <p:nvPr/>
        </p:nvSpPr>
        <p:spPr>
          <a:xfrm>
            <a:off x="9581834" y="762000"/>
            <a:ext cx="914400"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Arial" charset="0"/>
                <a:ea typeface="+mn-ea"/>
                <a:cs typeface="+mn-cs"/>
              </a:rPr>
              <a:t>100555555</a:t>
            </a:r>
          </a:p>
        </p:txBody>
      </p:sp>
      <p:sp>
        <p:nvSpPr>
          <p:cNvPr id="25" name="TextBox 24"/>
          <p:cNvSpPr txBox="1"/>
          <p:nvPr/>
        </p:nvSpPr>
        <p:spPr>
          <a:xfrm>
            <a:off x="7137339" y="3306273"/>
            <a:ext cx="2179845"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Monotype Corsiva" panose="03010101010201010101" pitchFamily="66" charset="0"/>
                <a:ea typeface="+mn-ea"/>
                <a:cs typeface="+mn-cs"/>
              </a:rPr>
              <a:t>Student Signature</a:t>
            </a:r>
          </a:p>
        </p:txBody>
      </p:sp>
      <p:sp>
        <p:nvSpPr>
          <p:cNvPr id="26" name="TextBox 25"/>
          <p:cNvSpPr txBox="1"/>
          <p:nvPr/>
        </p:nvSpPr>
        <p:spPr>
          <a:xfrm>
            <a:off x="7093335" y="4999681"/>
            <a:ext cx="22860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FF0000"/>
                </a:solidFill>
                <a:effectLst/>
                <a:uLnTx/>
                <a:uFillTx/>
                <a:latin typeface="Monotype Corsiva" panose="03010101010201010101" pitchFamily="66" charset="0"/>
                <a:ea typeface="+mn-ea"/>
                <a:cs typeface="+mn-cs"/>
              </a:rPr>
              <a:t>Parent/Guardian Signature</a:t>
            </a:r>
            <a:r>
              <a:rPr kumimoji="0" lang="en-US" sz="1100" b="1" i="0" u="none" strike="noStrike" kern="1200" cap="none" spc="0" normalizeH="0" baseline="0" noProof="0">
                <a:ln>
                  <a:noFill/>
                </a:ln>
                <a:solidFill>
                  <a:srgbClr val="FF0000"/>
                </a:solidFill>
                <a:effectLst/>
                <a:uLnTx/>
                <a:uFillTx/>
                <a:latin typeface="Trebuchet MS"/>
                <a:ea typeface="+mn-ea"/>
                <a:cs typeface="+mn-cs"/>
              </a:rPr>
              <a:t>  </a:t>
            </a:r>
          </a:p>
        </p:txBody>
      </p:sp>
      <p:sp>
        <p:nvSpPr>
          <p:cNvPr id="27" name="TextBox 26"/>
          <p:cNvSpPr txBox="1"/>
          <p:nvPr/>
        </p:nvSpPr>
        <p:spPr>
          <a:xfrm>
            <a:off x="10211621" y="3340249"/>
            <a:ext cx="1385425"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Arial" charset="0"/>
                <a:ea typeface="+mn-ea"/>
                <a:cs typeface="+mn-cs"/>
              </a:rPr>
              <a:t>xx/xx/xxxx</a:t>
            </a:r>
          </a:p>
        </p:txBody>
      </p:sp>
      <p:sp>
        <p:nvSpPr>
          <p:cNvPr id="28" name="TextBox 27"/>
          <p:cNvSpPr txBox="1"/>
          <p:nvPr/>
        </p:nvSpPr>
        <p:spPr>
          <a:xfrm>
            <a:off x="10145363" y="4999681"/>
            <a:ext cx="1385425"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Arial" charset="0"/>
                <a:ea typeface="+mn-ea"/>
                <a:cs typeface="+mn-cs"/>
              </a:rPr>
              <a:t>xx/xx/xxxx</a:t>
            </a:r>
          </a:p>
        </p:txBody>
      </p:sp>
      <p:sp>
        <p:nvSpPr>
          <p:cNvPr id="33" name="TextBox 32"/>
          <p:cNvSpPr txBox="1"/>
          <p:nvPr/>
        </p:nvSpPr>
        <p:spPr>
          <a:xfrm>
            <a:off x="7513530" y="548630"/>
            <a:ext cx="38782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0000"/>
                </a:solidFill>
                <a:effectLst/>
                <a:uLnTx/>
                <a:uFillTx/>
                <a:latin typeface="Arial" charset="0"/>
                <a:ea typeface="+mn-ea"/>
                <a:cs typeface="+mn-cs"/>
                <a:sym typeface="Wingdings"/>
              </a:rPr>
              <a:t>23</a:t>
            </a:r>
            <a:endParaRPr kumimoji="0" lang="en-US" sz="1050" b="0" i="0" u="none" strike="noStrike" kern="1200" cap="none" spc="0" normalizeH="0" baseline="0" noProof="0">
              <a:ln>
                <a:noFill/>
              </a:ln>
              <a:solidFill>
                <a:srgbClr val="FF0000"/>
              </a:solidFill>
              <a:effectLst/>
              <a:uLnTx/>
              <a:uFillTx/>
              <a:latin typeface="Arial" charset="0"/>
              <a:ea typeface="+mn-ea"/>
              <a:cs typeface="+mn-cs"/>
            </a:endParaRPr>
          </a:p>
        </p:txBody>
      </p:sp>
      <p:sp>
        <p:nvSpPr>
          <p:cNvPr id="7" name="Rectangle 6"/>
          <p:cNvSpPr/>
          <p:nvPr/>
        </p:nvSpPr>
        <p:spPr>
          <a:xfrm>
            <a:off x="1056213" y="1501558"/>
            <a:ext cx="4648200" cy="353943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50" normalizeH="0" baseline="0" noProof="0">
                <a:ln w="0"/>
                <a:solidFill>
                  <a:prstClr val="white"/>
                </a:solidFill>
                <a:effectLst>
                  <a:innerShdw blurRad="63500" dist="50800" dir="13500000">
                    <a:srgbClr val="000000">
                      <a:alpha val="50000"/>
                    </a:srgbClr>
                  </a:innerShdw>
                </a:effectLst>
                <a:uLnTx/>
                <a:uFillTx/>
                <a:latin typeface="Candara" panose="020E0502030303020204" pitchFamily="34" charset="0"/>
                <a:ea typeface="+mn-ea"/>
                <a:cs typeface="+mn-cs"/>
              </a:rPr>
              <a:t>Students must have completed </a:t>
            </a:r>
            <a:r>
              <a:rPr lang="en-US" sz="2800" b="1" kern="1200" spc="50">
                <a:ln w="0"/>
                <a:solidFill>
                  <a:prstClr val="white"/>
                </a:solidFill>
                <a:effectLst>
                  <a:innerShdw blurRad="63500" dist="50800" dir="13500000">
                    <a:srgbClr val="000000">
                      <a:alpha val="50000"/>
                    </a:srgbClr>
                  </a:innerShdw>
                </a:effectLst>
                <a:latin typeface="Candara" panose="020E0502030303020204" pitchFamily="34" charset="0"/>
                <a:ea typeface="+mn-ea"/>
                <a:cs typeface="+mn-cs"/>
              </a:rPr>
              <a:t>the Collin College admissions </a:t>
            </a:r>
            <a:r>
              <a:rPr kumimoji="0" lang="en-US" sz="2800" b="1" i="0" u="none" strike="noStrike" kern="1200" cap="none" spc="50" normalizeH="0" baseline="0" noProof="0">
                <a:ln w="0"/>
                <a:solidFill>
                  <a:prstClr val="white"/>
                </a:solidFill>
                <a:effectLst>
                  <a:innerShdw blurRad="63500" dist="50800" dir="13500000">
                    <a:srgbClr val="000000">
                      <a:alpha val="50000"/>
                    </a:srgbClr>
                  </a:innerShdw>
                </a:effectLst>
                <a:uLnTx/>
                <a:uFillTx/>
                <a:latin typeface="Candara" panose="020E0502030303020204" pitchFamily="34" charset="0"/>
                <a:ea typeface="+mn-ea"/>
                <a:cs typeface="+mn-cs"/>
              </a:rPr>
              <a:t>application and obtain </a:t>
            </a:r>
            <a:r>
              <a:rPr lang="en-US" sz="2800" b="1" kern="1200" spc="50">
                <a:ln w="0"/>
                <a:solidFill>
                  <a:prstClr val="white"/>
                </a:solidFill>
                <a:effectLst>
                  <a:innerShdw blurRad="63500" dist="50800" dir="13500000">
                    <a:srgbClr val="000000">
                      <a:alpha val="50000"/>
                    </a:srgbClr>
                  </a:innerShdw>
                </a:effectLst>
                <a:latin typeface="Candara" panose="020E0502030303020204" pitchFamily="34" charset="0"/>
                <a:ea typeface="+mn-ea"/>
                <a:cs typeface="+mn-cs"/>
              </a:rPr>
              <a:t>their</a:t>
            </a:r>
            <a:r>
              <a:rPr kumimoji="0" lang="en-US" sz="2800" b="1" i="0" u="none" strike="noStrike" kern="1200" cap="none" spc="50" normalizeH="0" baseline="0" noProof="0">
                <a:ln w="0"/>
                <a:solidFill>
                  <a:prstClr val="white"/>
                </a:solidFill>
                <a:effectLst>
                  <a:innerShdw blurRad="63500" dist="50800" dir="13500000">
                    <a:srgbClr val="000000">
                      <a:alpha val="50000"/>
                    </a:srgbClr>
                  </a:innerShdw>
                </a:effectLst>
                <a:uLnTx/>
                <a:uFillTx/>
                <a:latin typeface="Candara" panose="020E0502030303020204" pitchFamily="34" charset="0"/>
                <a:ea typeface="+mn-ea"/>
                <a:cs typeface="+mn-cs"/>
              </a:rPr>
              <a:t> CWID </a:t>
            </a:r>
            <a:r>
              <a:rPr kumimoji="0" lang="en-US" sz="2800" b="1" i="0" u="sng" strike="noStrike" kern="1200" cap="none" spc="50" normalizeH="0" baseline="0" noProof="0">
                <a:ln w="0"/>
                <a:solidFill>
                  <a:srgbClr val="C00000"/>
                </a:solidFill>
                <a:effectLst>
                  <a:innerShdw blurRad="63500" dist="50800" dir="13500000">
                    <a:srgbClr val="000000">
                      <a:alpha val="50000"/>
                    </a:srgbClr>
                  </a:innerShdw>
                </a:effectLst>
                <a:uLnTx/>
                <a:uFillTx/>
                <a:latin typeface="Candara" panose="020E0502030303020204" pitchFamily="34" charset="0"/>
                <a:ea typeface="+mn-ea"/>
                <a:cs typeface="+mn-cs"/>
              </a:rPr>
              <a:t>BEFORE</a:t>
            </a:r>
            <a:r>
              <a:rPr kumimoji="0" lang="en-US" sz="2800" b="1" i="0" u="none" strike="noStrike" kern="1200" cap="none" spc="50" normalizeH="0" baseline="0" noProof="0">
                <a:ln w="0"/>
                <a:solidFill>
                  <a:prstClr val="black"/>
                </a:solidFill>
                <a:effectLst>
                  <a:innerShdw blurRad="63500" dist="50800" dir="13500000">
                    <a:srgbClr val="000000">
                      <a:alpha val="50000"/>
                    </a:srgbClr>
                  </a:innerShdw>
                </a:effectLst>
                <a:uLnTx/>
                <a:uFillTx/>
                <a:latin typeface="Candara" panose="020E0502030303020204" pitchFamily="34" charset="0"/>
                <a:ea typeface="+mn-ea"/>
                <a:cs typeface="+mn-cs"/>
              </a:rPr>
              <a:t> </a:t>
            </a:r>
            <a:r>
              <a:rPr lang="en-US" sz="2800" b="1" kern="1200" spc="50">
                <a:ln w="0"/>
                <a:solidFill>
                  <a:prstClr val="white"/>
                </a:solidFill>
                <a:effectLst>
                  <a:innerShdw blurRad="63500" dist="50800" dir="13500000">
                    <a:srgbClr val="000000">
                      <a:alpha val="50000"/>
                    </a:srgbClr>
                  </a:innerShdw>
                </a:effectLst>
                <a:latin typeface="Candara" panose="020E0502030303020204" pitchFamily="34" charset="0"/>
                <a:ea typeface="+mn-ea"/>
                <a:cs typeface="+mn-cs"/>
              </a:rPr>
              <a:t>they</a:t>
            </a:r>
            <a:r>
              <a:rPr kumimoji="0" lang="en-US" sz="2800" b="1" i="0" u="none" strike="noStrike" kern="1200" cap="none" spc="50" normalizeH="0" baseline="0" noProof="0">
                <a:ln w="0"/>
                <a:solidFill>
                  <a:prstClr val="white"/>
                </a:solidFill>
                <a:effectLst>
                  <a:innerShdw blurRad="63500" dist="50800" dir="13500000">
                    <a:srgbClr val="000000">
                      <a:alpha val="50000"/>
                    </a:srgbClr>
                  </a:innerShdw>
                </a:effectLst>
                <a:uLnTx/>
                <a:uFillTx/>
                <a:latin typeface="Candara" panose="020E0502030303020204" pitchFamily="34" charset="0"/>
                <a:ea typeface="+mn-ea"/>
                <a:cs typeface="+mn-cs"/>
              </a:rPr>
              <a:t> can </a:t>
            </a:r>
            <a:r>
              <a:rPr lang="en-US" sz="2800" b="1" kern="1200" spc="50">
                <a:ln w="0"/>
                <a:solidFill>
                  <a:prstClr val="white"/>
                </a:solidFill>
                <a:effectLst>
                  <a:innerShdw blurRad="63500" dist="50800" dir="13500000">
                    <a:srgbClr val="000000">
                      <a:alpha val="50000"/>
                    </a:srgbClr>
                  </a:innerShdw>
                </a:effectLst>
                <a:latin typeface="Candara" panose="020E0502030303020204" pitchFamily="34" charset="0"/>
                <a:ea typeface="+mn-ea"/>
                <a:cs typeface="+mn-cs"/>
              </a:rPr>
              <a:t>submit</a:t>
            </a:r>
            <a:r>
              <a:rPr kumimoji="0" lang="en-US" sz="2800" b="1" i="0" u="none" strike="noStrike" kern="1200" cap="none" spc="50" normalizeH="0" baseline="0" noProof="0">
                <a:ln w="0"/>
                <a:solidFill>
                  <a:prstClr val="white"/>
                </a:solidFill>
                <a:effectLst>
                  <a:innerShdw blurRad="63500" dist="50800" dir="13500000">
                    <a:srgbClr val="000000">
                      <a:alpha val="50000"/>
                    </a:srgbClr>
                  </a:innerShdw>
                </a:effectLst>
                <a:uLnTx/>
                <a:uFillTx/>
                <a:latin typeface="Candara" panose="020E0502030303020204" pitchFamily="34" charset="0"/>
                <a:ea typeface="+mn-ea"/>
                <a:cs typeface="+mn-cs"/>
              </a:rPr>
              <a:t> this form to </a:t>
            </a:r>
            <a:r>
              <a:rPr lang="en-US" sz="2800" b="1" kern="1200" spc="50">
                <a:ln w="0"/>
                <a:solidFill>
                  <a:prstClr val="white"/>
                </a:solidFill>
                <a:effectLst>
                  <a:innerShdw blurRad="63500" dist="50800" dir="13500000">
                    <a:srgbClr val="000000">
                      <a:alpha val="50000"/>
                    </a:srgbClr>
                  </a:innerShdw>
                </a:effectLst>
                <a:latin typeface="Candara" panose="020E0502030303020204" pitchFamily="34" charset="0"/>
                <a:ea typeface="+mn-ea"/>
                <a:cs typeface="+mn-cs"/>
              </a:rPr>
              <a:t>their</a:t>
            </a:r>
            <a:r>
              <a:rPr kumimoji="0" lang="en-US" sz="2800" b="1" i="0" u="none" strike="noStrike" kern="1200" cap="none" spc="50" normalizeH="0" baseline="0" noProof="0">
                <a:ln w="0"/>
                <a:solidFill>
                  <a:prstClr val="white"/>
                </a:solidFill>
                <a:effectLst>
                  <a:innerShdw blurRad="63500" dist="50800" dir="13500000">
                    <a:srgbClr val="000000">
                      <a:alpha val="50000"/>
                    </a:srgbClr>
                  </a:innerShdw>
                </a:effectLst>
                <a:uLnTx/>
                <a:uFillTx/>
                <a:latin typeface="Candara" panose="020E0502030303020204" pitchFamily="34" charset="0"/>
                <a:ea typeface="+mn-ea"/>
                <a:cs typeface="+mn-cs"/>
              </a:rPr>
              <a:t> counselor.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50" normalizeH="0" baseline="0" noProof="0">
              <a:ln w="0"/>
              <a:solidFill>
                <a:prstClr val="white"/>
              </a:solidFill>
              <a:effectLst>
                <a:innerShdw blurRad="63500" dist="50800" dir="13500000">
                  <a:srgbClr val="000000">
                    <a:alpha val="50000"/>
                  </a:srgbClr>
                </a:innerShdw>
              </a:effectLst>
              <a:uLnTx/>
              <a:uFillTx/>
              <a:latin typeface="Arial" charset="0"/>
              <a:ea typeface="+mn-ea"/>
              <a:cs typeface="+mn-cs"/>
            </a:endParaRPr>
          </a:p>
        </p:txBody>
      </p:sp>
      <p:sp>
        <p:nvSpPr>
          <p:cNvPr id="32" name="TextBox 31">
            <a:extLst>
              <a:ext uri="{FF2B5EF4-FFF2-40B4-BE49-F238E27FC236}">
                <a16:creationId xmlns:a16="http://schemas.microsoft.com/office/drawing/2014/main" id="{26234D84-21E0-43E1-9A6D-33CBFAB9A529}"/>
              </a:ext>
            </a:extLst>
          </p:cNvPr>
          <p:cNvSpPr txBox="1"/>
          <p:nvPr/>
        </p:nvSpPr>
        <p:spPr>
          <a:xfrm>
            <a:off x="11001613" y="757538"/>
            <a:ext cx="310246"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Arial" charset="0"/>
                <a:ea typeface="+mn-ea"/>
                <a:cs typeface="+mn-cs"/>
              </a:rPr>
              <a:t>01  </a:t>
            </a:r>
          </a:p>
        </p:txBody>
      </p:sp>
      <p:sp>
        <p:nvSpPr>
          <p:cNvPr id="35" name="TextBox 34">
            <a:extLst>
              <a:ext uri="{FF2B5EF4-FFF2-40B4-BE49-F238E27FC236}">
                <a16:creationId xmlns:a16="http://schemas.microsoft.com/office/drawing/2014/main" id="{43F7CBBC-79F3-4772-9D26-FA2E29BD4DF8}"/>
              </a:ext>
            </a:extLst>
          </p:cNvPr>
          <p:cNvSpPr txBox="1"/>
          <p:nvPr/>
        </p:nvSpPr>
        <p:spPr>
          <a:xfrm>
            <a:off x="10749211" y="749824"/>
            <a:ext cx="310246"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Arial" charset="0"/>
                <a:ea typeface="+mn-ea"/>
                <a:cs typeface="+mn-cs"/>
              </a:rPr>
              <a:t>01  </a:t>
            </a:r>
          </a:p>
        </p:txBody>
      </p:sp>
      <p:sp>
        <p:nvSpPr>
          <p:cNvPr id="36" name="TextBox 35">
            <a:extLst>
              <a:ext uri="{FF2B5EF4-FFF2-40B4-BE49-F238E27FC236}">
                <a16:creationId xmlns:a16="http://schemas.microsoft.com/office/drawing/2014/main" id="{C5E61D72-FBF0-4EAB-8BF0-E9FB25781A47}"/>
              </a:ext>
            </a:extLst>
          </p:cNvPr>
          <p:cNvSpPr txBox="1"/>
          <p:nvPr/>
        </p:nvSpPr>
        <p:spPr>
          <a:xfrm>
            <a:off x="11196143" y="757538"/>
            <a:ext cx="483838"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0000"/>
                </a:solidFill>
                <a:effectLst/>
                <a:uLnTx/>
                <a:uFillTx/>
                <a:latin typeface="Arial" charset="0"/>
                <a:ea typeface="+mn-ea"/>
                <a:cs typeface="+mn-cs"/>
              </a:rPr>
              <a:t>2007</a:t>
            </a:r>
            <a:r>
              <a:rPr kumimoji="0" lang="en-US" sz="900" b="1" i="0" u="none" strike="noStrike" kern="1200" cap="none" spc="0" normalizeH="0" baseline="0" noProof="0">
                <a:ln>
                  <a:noFill/>
                </a:ln>
                <a:solidFill>
                  <a:srgbClr val="FF0000"/>
                </a:solidFill>
                <a:effectLst/>
                <a:uLnTx/>
                <a:uFillTx/>
                <a:latin typeface="Arial" charset="0"/>
                <a:ea typeface="+mn-ea"/>
                <a:cs typeface="+mn-cs"/>
              </a:rPr>
              <a:t>  </a:t>
            </a:r>
          </a:p>
        </p:txBody>
      </p:sp>
      <p:sp>
        <p:nvSpPr>
          <p:cNvPr id="37" name="TextBox 36">
            <a:extLst>
              <a:ext uri="{FF2B5EF4-FFF2-40B4-BE49-F238E27FC236}">
                <a16:creationId xmlns:a16="http://schemas.microsoft.com/office/drawing/2014/main" id="{9C526870-8995-4B07-975F-F0D6192570BA}"/>
              </a:ext>
            </a:extLst>
          </p:cNvPr>
          <p:cNvSpPr txBox="1"/>
          <p:nvPr/>
        </p:nvSpPr>
        <p:spPr>
          <a:xfrm>
            <a:off x="9560432" y="966226"/>
            <a:ext cx="310246"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0000"/>
                </a:solidFill>
                <a:effectLst/>
                <a:uLnTx/>
                <a:uFillTx/>
                <a:latin typeface="Arial" charset="0"/>
                <a:ea typeface="+mn-ea"/>
                <a:cs typeface="+mn-cs"/>
              </a:rPr>
              <a:t>10  </a:t>
            </a:r>
          </a:p>
        </p:txBody>
      </p:sp>
      <p:pic>
        <p:nvPicPr>
          <p:cNvPr id="23" name="Picture 22">
            <a:extLst>
              <a:ext uri="{FF2B5EF4-FFF2-40B4-BE49-F238E27FC236}">
                <a16:creationId xmlns:a16="http://schemas.microsoft.com/office/drawing/2014/main" id="{ED4AE7B8-AF7F-4D5A-BEA3-BD4FE55DCA05}"/>
              </a:ext>
            </a:extLst>
          </p:cNvPr>
          <p:cNvPicPr>
            <a:picLocks noChangeAspect="1"/>
          </p:cNvPicPr>
          <p:nvPr/>
        </p:nvPicPr>
        <p:blipFill>
          <a:blip r:embed="rId4"/>
          <a:stretch>
            <a:fillRect/>
          </a:stretch>
        </p:blipFill>
        <p:spPr>
          <a:xfrm>
            <a:off x="11353463" y="6190288"/>
            <a:ext cx="695060" cy="549514"/>
          </a:xfrm>
          <a:prstGeom prst="rect">
            <a:avLst/>
          </a:prstGeom>
        </p:spPr>
      </p:pic>
      <p:sp>
        <p:nvSpPr>
          <p:cNvPr id="22" name="Text Placeholder 3">
            <a:extLst>
              <a:ext uri="{FF2B5EF4-FFF2-40B4-BE49-F238E27FC236}">
                <a16:creationId xmlns:a16="http://schemas.microsoft.com/office/drawing/2014/main" id="{55B9AEEC-01AB-4A17-A153-9B7F432F9D24}"/>
              </a:ext>
            </a:extLst>
          </p:cNvPr>
          <p:cNvSpPr txBox="1">
            <a:spLocks/>
          </p:cNvSpPr>
          <p:nvPr/>
        </p:nvSpPr>
        <p:spPr>
          <a:xfrm>
            <a:off x="128011" y="5070415"/>
            <a:ext cx="6248400" cy="9906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chemeClr val="lt1"/>
              </a:buClr>
              <a:buSzPts val="1800"/>
              <a:buFont typeface="Arial"/>
              <a:buChar char="•"/>
              <a:defRPr sz="3200" b="0" i="0" u="none" strike="noStrike" cap="none">
                <a:solidFill>
                  <a:schemeClr val="lt1"/>
                </a:solidFill>
                <a:latin typeface="Georgia"/>
                <a:ea typeface="Georgia"/>
                <a:cs typeface="Georgia"/>
                <a:sym typeface="Georgia"/>
              </a:defRPr>
            </a:lvl1pPr>
            <a:lvl2pPr marL="914400" marR="0" lvl="1" indent="-342900" algn="l" rtl="0">
              <a:lnSpc>
                <a:spcPct val="100000"/>
              </a:lnSpc>
              <a:spcBef>
                <a:spcPts val="360"/>
              </a:spcBef>
              <a:spcAft>
                <a:spcPts val="0"/>
              </a:spcAft>
              <a:buClr>
                <a:schemeClr val="lt1"/>
              </a:buClr>
              <a:buSzPts val="1800"/>
              <a:buFont typeface="Arial"/>
              <a:buChar char="–"/>
              <a:defRPr sz="2800" b="0" i="0" u="none" strike="noStrike" cap="none">
                <a:solidFill>
                  <a:schemeClr val="lt1"/>
                </a:solidFill>
                <a:latin typeface="Georgia"/>
                <a:ea typeface="Georgia"/>
                <a:cs typeface="Georgia"/>
                <a:sym typeface="Georgia"/>
              </a:defRPr>
            </a:lvl2pPr>
            <a:lvl3pPr marL="1371600" marR="0" lvl="2" indent="-342900" algn="l" rtl="0">
              <a:lnSpc>
                <a:spcPct val="100000"/>
              </a:lnSpc>
              <a:spcBef>
                <a:spcPts val="360"/>
              </a:spcBef>
              <a:spcAft>
                <a:spcPts val="0"/>
              </a:spcAft>
              <a:buClr>
                <a:schemeClr val="lt1"/>
              </a:buClr>
              <a:buSzPts val="1800"/>
              <a:buFont typeface="Arial"/>
              <a:buChar char="•"/>
              <a:defRPr sz="2400" b="0" i="0" u="none" strike="noStrike" cap="none">
                <a:solidFill>
                  <a:schemeClr val="lt1"/>
                </a:solidFill>
                <a:latin typeface="Georgia"/>
                <a:ea typeface="Georgia"/>
                <a:cs typeface="Georgia"/>
                <a:sym typeface="Georgia"/>
              </a:defRPr>
            </a:lvl3pPr>
            <a:lvl4pPr marL="1828800" marR="0" lvl="3" indent="-342900" algn="l" rtl="0">
              <a:lnSpc>
                <a:spcPct val="100000"/>
              </a:lnSpc>
              <a:spcBef>
                <a:spcPts val="360"/>
              </a:spcBef>
              <a:spcAft>
                <a:spcPts val="0"/>
              </a:spcAft>
              <a:buClr>
                <a:schemeClr val="lt1"/>
              </a:buClr>
              <a:buSzPts val="1800"/>
              <a:buFont typeface="Arial"/>
              <a:buChar char="–"/>
              <a:defRPr sz="2000" b="0" i="0" u="none" strike="noStrike" cap="none">
                <a:solidFill>
                  <a:schemeClr val="lt1"/>
                </a:solidFill>
                <a:latin typeface="Georgia"/>
                <a:ea typeface="Georgia"/>
                <a:cs typeface="Georgia"/>
                <a:sym typeface="Georgia"/>
              </a:defRPr>
            </a:lvl4pPr>
            <a:lvl5pPr marL="2286000" marR="0" lvl="4" indent="-342900" algn="l" rtl="0">
              <a:lnSpc>
                <a:spcPct val="100000"/>
              </a:lnSpc>
              <a:spcBef>
                <a:spcPts val="360"/>
              </a:spcBef>
              <a:spcAft>
                <a:spcPts val="0"/>
              </a:spcAft>
              <a:buClr>
                <a:schemeClr val="lt1"/>
              </a:buClr>
              <a:buSzPts val="1800"/>
              <a:buFont typeface="Arial"/>
              <a:buChar char="»"/>
              <a:defRPr sz="2000" b="0" i="0" u="none" strike="noStrike" cap="none">
                <a:solidFill>
                  <a:schemeClr val="lt1"/>
                </a:solidFill>
                <a:latin typeface="Georgia"/>
                <a:ea typeface="Georgia"/>
                <a:cs typeface="Georgia"/>
                <a:sym typeface="Georgia"/>
              </a:defRPr>
            </a:lvl5pPr>
            <a:lvl6pPr marL="2743200" marR="0" lvl="5" indent="-342900" algn="l" rtl="0">
              <a:lnSpc>
                <a:spcPct val="100000"/>
              </a:lnSpc>
              <a:spcBef>
                <a:spcPts val="360"/>
              </a:spcBef>
              <a:spcAft>
                <a:spcPts val="0"/>
              </a:spcAft>
              <a:buClr>
                <a:schemeClr val="lt1"/>
              </a:buClr>
              <a:buSzPts val="1800"/>
              <a:buFont typeface="Arial"/>
              <a:buChar char="•"/>
              <a:defRPr sz="2000" b="0" i="0" u="none" strike="noStrike" cap="none">
                <a:solidFill>
                  <a:schemeClr val="lt1"/>
                </a:solidFill>
                <a:latin typeface="Georgia"/>
                <a:ea typeface="Georgia"/>
                <a:cs typeface="Georgia"/>
                <a:sym typeface="Georgia"/>
              </a:defRPr>
            </a:lvl6pPr>
            <a:lvl7pPr marL="3200400" marR="0" lvl="6" indent="-342900" algn="l" rtl="0">
              <a:lnSpc>
                <a:spcPct val="100000"/>
              </a:lnSpc>
              <a:spcBef>
                <a:spcPts val="360"/>
              </a:spcBef>
              <a:spcAft>
                <a:spcPts val="0"/>
              </a:spcAft>
              <a:buClr>
                <a:schemeClr val="lt1"/>
              </a:buClr>
              <a:buSzPts val="1800"/>
              <a:buFont typeface="Arial"/>
              <a:buChar char="•"/>
              <a:defRPr sz="2000" b="0" i="0" u="none" strike="noStrike" cap="none">
                <a:solidFill>
                  <a:schemeClr val="lt1"/>
                </a:solidFill>
                <a:latin typeface="Georgia"/>
                <a:ea typeface="Georgia"/>
                <a:cs typeface="Georgia"/>
                <a:sym typeface="Georgia"/>
              </a:defRPr>
            </a:lvl7pPr>
            <a:lvl8pPr marL="3657600" marR="0" lvl="7" indent="-342900" algn="l" rtl="0">
              <a:lnSpc>
                <a:spcPct val="100000"/>
              </a:lnSpc>
              <a:spcBef>
                <a:spcPts val="360"/>
              </a:spcBef>
              <a:spcAft>
                <a:spcPts val="0"/>
              </a:spcAft>
              <a:buClr>
                <a:schemeClr val="lt1"/>
              </a:buClr>
              <a:buSzPts val="1800"/>
              <a:buFont typeface="Arial"/>
              <a:buChar char="•"/>
              <a:defRPr sz="2000" b="0" i="0" u="none" strike="noStrike" cap="none">
                <a:solidFill>
                  <a:schemeClr val="lt1"/>
                </a:solidFill>
                <a:latin typeface="Georgia"/>
                <a:ea typeface="Georgia"/>
                <a:cs typeface="Georgia"/>
                <a:sym typeface="Georgia"/>
              </a:defRPr>
            </a:lvl8pPr>
            <a:lvl9pPr marL="4114800" marR="0" lvl="8" indent="-342900" algn="l" rtl="0">
              <a:lnSpc>
                <a:spcPct val="100000"/>
              </a:lnSpc>
              <a:spcBef>
                <a:spcPts val="360"/>
              </a:spcBef>
              <a:spcAft>
                <a:spcPts val="0"/>
              </a:spcAft>
              <a:buClr>
                <a:schemeClr val="lt1"/>
              </a:buClr>
              <a:buSzPts val="1800"/>
              <a:buFont typeface="Arial"/>
              <a:buChar char="•"/>
              <a:defRPr sz="2000" b="0" i="0" u="none" strike="noStrike" cap="none">
                <a:solidFill>
                  <a:schemeClr val="lt1"/>
                </a:solidFill>
                <a:latin typeface="Georgia"/>
                <a:ea typeface="Georgia"/>
                <a:cs typeface="Georgia"/>
                <a:sym typeface="Georgia"/>
              </a:defRPr>
            </a:lvl9pPr>
          </a:lstStyle>
          <a:p>
            <a:pPr marL="0" indent="0" algn="ctr">
              <a:buFont typeface="Arial"/>
              <a:buNone/>
            </a:pPr>
            <a:r>
              <a:rPr lang="en-US" sz="2000">
                <a:latin typeface="Candara" panose="020E0502030303020204" pitchFamily="34" charset="0"/>
                <a:ea typeface="Adobe Gothic Std B" panose="020B0800000000000000" pitchFamily="34" charset="-128"/>
              </a:rPr>
              <a:t>This form can be completed for </a:t>
            </a:r>
            <a:r>
              <a:rPr lang="en-US" sz="2000" b="1" u="sng">
                <a:latin typeface="Candara" panose="020E0502030303020204" pitchFamily="34" charset="0"/>
                <a:ea typeface="Adobe Gothic Std B" panose="020B0800000000000000" pitchFamily="34" charset="-128"/>
              </a:rPr>
              <a:t>their entire enrollment period</a:t>
            </a:r>
            <a:r>
              <a:rPr lang="en-US" sz="2000" b="1">
                <a:latin typeface="Candara" panose="020E0502030303020204" pitchFamily="34" charset="0"/>
                <a:ea typeface="Adobe Gothic Std B" panose="020B0800000000000000" pitchFamily="34" charset="-128"/>
              </a:rPr>
              <a:t> </a:t>
            </a:r>
            <a:r>
              <a:rPr lang="en-US" sz="2000">
                <a:latin typeface="Candara" panose="020E0502030303020204" pitchFamily="34" charset="0"/>
                <a:ea typeface="Adobe Gothic Std B" panose="020B0800000000000000" pitchFamily="34" charset="-128"/>
              </a:rPr>
              <a:t>in Dual Credit unless the student needs to apply for readmission.</a:t>
            </a:r>
          </a:p>
        </p:txBody>
      </p:sp>
      <p:sp>
        <p:nvSpPr>
          <p:cNvPr id="5" name="Arrow: Right 4">
            <a:extLst>
              <a:ext uri="{FF2B5EF4-FFF2-40B4-BE49-F238E27FC236}">
                <a16:creationId xmlns:a16="http://schemas.microsoft.com/office/drawing/2014/main" id="{DB31B22E-F448-4B61-9481-9BF7876BFBA9}"/>
              </a:ext>
            </a:extLst>
          </p:cNvPr>
          <p:cNvSpPr/>
          <p:nvPr/>
        </p:nvSpPr>
        <p:spPr>
          <a:xfrm rot="5400000">
            <a:off x="8065929" y="164456"/>
            <a:ext cx="699189" cy="37652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E92498E8-7757-498D-A581-5583C063AACA}"/>
              </a:ext>
            </a:extLst>
          </p:cNvPr>
          <p:cNvSpPr/>
          <p:nvPr/>
        </p:nvSpPr>
        <p:spPr>
          <a:xfrm>
            <a:off x="6378176" y="3269911"/>
            <a:ext cx="699189" cy="37652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D7072B35-7B70-473F-9D72-296D24405AF7}"/>
              </a:ext>
            </a:extLst>
          </p:cNvPr>
          <p:cNvSpPr/>
          <p:nvPr/>
        </p:nvSpPr>
        <p:spPr>
          <a:xfrm>
            <a:off x="6378176" y="4907917"/>
            <a:ext cx="699189" cy="37652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1D68C7A-02AC-4F13-9E67-69DDBE8E851E}"/>
              </a:ext>
            </a:extLst>
          </p:cNvPr>
          <p:cNvSpPr txBox="1"/>
          <p:nvPr/>
        </p:nvSpPr>
        <p:spPr>
          <a:xfrm>
            <a:off x="7862884" y="548630"/>
            <a:ext cx="387824"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FF0000"/>
                </a:solidFill>
                <a:effectLst/>
                <a:uLnTx/>
                <a:uFillTx/>
                <a:latin typeface="Arial" charset="0"/>
                <a:ea typeface="+mn-ea"/>
                <a:cs typeface="+mn-cs"/>
                <a:sym typeface="Wingdings"/>
              </a:rPr>
              <a:t>25</a:t>
            </a:r>
            <a:endParaRPr kumimoji="0" lang="en-US" sz="1100" b="0" i="0" u="none" strike="noStrike" kern="1200" cap="none" spc="0" normalizeH="0" baseline="0" noProof="0">
              <a:ln>
                <a:noFill/>
              </a:ln>
              <a:solidFill>
                <a:srgbClr val="FF0000"/>
              </a:solidFill>
              <a:effectLst/>
              <a:uLnTx/>
              <a:uFillTx/>
              <a:latin typeface="Arial" charset="0"/>
              <a:ea typeface="+mn-ea"/>
              <a:cs typeface="+mn-cs"/>
            </a:endParaRPr>
          </a:p>
        </p:txBody>
      </p:sp>
      <p:sp>
        <p:nvSpPr>
          <p:cNvPr id="34" name="TextBox 33">
            <a:extLst>
              <a:ext uri="{FF2B5EF4-FFF2-40B4-BE49-F238E27FC236}">
                <a16:creationId xmlns:a16="http://schemas.microsoft.com/office/drawing/2014/main" id="{D194F2BE-2DF4-4861-8E9F-67A6D67DC384}"/>
              </a:ext>
            </a:extLst>
          </p:cNvPr>
          <p:cNvSpPr txBox="1"/>
          <p:nvPr/>
        </p:nvSpPr>
        <p:spPr>
          <a:xfrm>
            <a:off x="10283542" y="5944527"/>
            <a:ext cx="1385425"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Arial" charset="0"/>
                <a:ea typeface="+mn-ea"/>
                <a:cs typeface="+mn-cs"/>
              </a:rPr>
              <a:t>xx/xx/</a:t>
            </a:r>
            <a:r>
              <a:rPr kumimoji="0" lang="en-US" sz="1000" b="1" i="0" u="none" strike="noStrike" kern="1200" cap="none" spc="0" normalizeH="0" baseline="0" noProof="0" err="1">
                <a:ln>
                  <a:noFill/>
                </a:ln>
                <a:solidFill>
                  <a:srgbClr val="FF0000"/>
                </a:solidFill>
                <a:effectLst/>
                <a:uLnTx/>
                <a:uFillTx/>
                <a:latin typeface="Arial" charset="0"/>
                <a:ea typeface="+mn-ea"/>
                <a:cs typeface="+mn-cs"/>
              </a:rPr>
              <a:t>xxxx</a:t>
            </a:r>
            <a:endParaRPr kumimoji="0" lang="en-US" sz="1000" b="1" i="0" u="none" strike="noStrike" kern="1200" cap="none" spc="0" normalizeH="0" baseline="0" noProof="0">
              <a:ln>
                <a:noFill/>
              </a:ln>
              <a:solidFill>
                <a:srgbClr val="FF0000"/>
              </a:solidFill>
              <a:effectLst/>
              <a:uLnTx/>
              <a:uFillTx/>
              <a:latin typeface="Arial" charset="0"/>
              <a:ea typeface="+mn-ea"/>
              <a:cs typeface="+mn-cs"/>
            </a:endParaRPr>
          </a:p>
        </p:txBody>
      </p:sp>
      <p:sp>
        <p:nvSpPr>
          <p:cNvPr id="38" name="TextBox 37">
            <a:extLst>
              <a:ext uri="{FF2B5EF4-FFF2-40B4-BE49-F238E27FC236}">
                <a16:creationId xmlns:a16="http://schemas.microsoft.com/office/drawing/2014/main" id="{790AE1A7-657B-4636-914A-14AD592157B5}"/>
              </a:ext>
            </a:extLst>
          </p:cNvPr>
          <p:cNvSpPr txBox="1"/>
          <p:nvPr/>
        </p:nvSpPr>
        <p:spPr>
          <a:xfrm>
            <a:off x="7133975" y="5895612"/>
            <a:ext cx="2253547"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FF0000"/>
                </a:solidFill>
                <a:effectLst/>
                <a:uLnTx/>
                <a:uFillTx/>
                <a:latin typeface="Monotype Corsiva" panose="03010101010201010101" pitchFamily="66" charset="0"/>
                <a:ea typeface="+mn-ea"/>
                <a:cs typeface="+mn-cs"/>
              </a:rPr>
              <a:t>HS Counselor Signature</a:t>
            </a:r>
          </a:p>
        </p:txBody>
      </p:sp>
      <p:sp>
        <p:nvSpPr>
          <p:cNvPr id="39" name="Arrow: Right 38">
            <a:extLst>
              <a:ext uri="{FF2B5EF4-FFF2-40B4-BE49-F238E27FC236}">
                <a16:creationId xmlns:a16="http://schemas.microsoft.com/office/drawing/2014/main" id="{EE9AF26D-7E4F-4CA2-9732-5C97BE9F464E}"/>
              </a:ext>
            </a:extLst>
          </p:cNvPr>
          <p:cNvSpPr/>
          <p:nvPr/>
        </p:nvSpPr>
        <p:spPr>
          <a:xfrm>
            <a:off x="6378176" y="5872753"/>
            <a:ext cx="699189" cy="376524"/>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937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540"/>
        <p:cNvGrpSpPr/>
        <p:nvPr/>
      </p:nvGrpSpPr>
      <p:grpSpPr>
        <a:xfrm>
          <a:off x="0" y="0"/>
          <a:ext cx="0" cy="0"/>
          <a:chOff x="0" y="0"/>
          <a:chExt cx="0" cy="0"/>
        </a:xfrm>
      </p:grpSpPr>
      <p:sp>
        <p:nvSpPr>
          <p:cNvPr id="541" name="Google Shape;541;p21"/>
          <p:cNvSpPr txBox="1">
            <a:spLocks noGrp="1"/>
          </p:cNvSpPr>
          <p:nvPr>
            <p:ph type="title"/>
          </p:nvPr>
        </p:nvSpPr>
        <p:spPr>
          <a:xfrm>
            <a:off x="2209800" y="583819"/>
            <a:ext cx="8229600" cy="80554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a:t>Texas Success Initiative (TSI)</a:t>
            </a:r>
            <a:endParaRPr/>
          </a:p>
        </p:txBody>
      </p:sp>
      <p:sp>
        <p:nvSpPr>
          <p:cNvPr id="542" name="Google Shape;542;p21"/>
          <p:cNvSpPr txBox="1">
            <a:spLocks noGrp="1"/>
          </p:cNvSpPr>
          <p:nvPr>
            <p:ph type="body" idx="1"/>
          </p:nvPr>
        </p:nvSpPr>
        <p:spPr>
          <a:xfrm>
            <a:off x="5823283" y="1941092"/>
            <a:ext cx="6059905" cy="3737811"/>
          </a:xfrm>
          <a:prstGeom prst="rect">
            <a:avLst/>
          </a:prstGeom>
          <a:noFill/>
          <a:ln>
            <a:noFill/>
          </a:ln>
        </p:spPr>
        <p:txBody>
          <a:bodyPr spcFirstLastPara="1" wrap="square" lIns="91425" tIns="45700" rIns="91425" bIns="45700" anchor="t" anchorCtr="0">
            <a:normAutofit/>
          </a:bodyPr>
          <a:lstStyle/>
          <a:p>
            <a:pPr marL="342900" lvl="0" indent="-342900" algn="l" rtl="0">
              <a:lnSpc>
                <a:spcPct val="80000"/>
              </a:lnSpc>
              <a:spcBef>
                <a:spcPts val="0"/>
              </a:spcBef>
              <a:spcAft>
                <a:spcPts val="0"/>
              </a:spcAft>
              <a:buClr>
                <a:schemeClr val="lt1"/>
              </a:buClr>
              <a:buSzPts val="2280"/>
              <a:buChar char="•"/>
            </a:pPr>
            <a:r>
              <a:rPr lang="en-US" sz="2280">
                <a:latin typeface="Candara"/>
                <a:ea typeface="Candara"/>
                <a:cs typeface="Candara"/>
                <a:sym typeface="Candara"/>
              </a:rPr>
              <a:t>The TSI is designed to measure college readiness in </a:t>
            </a:r>
            <a:r>
              <a:rPr lang="en-US" sz="2280" u="sng">
                <a:latin typeface="Candara"/>
                <a:ea typeface="Candara"/>
                <a:cs typeface="Candara"/>
                <a:sym typeface="Candara"/>
              </a:rPr>
              <a:t>ELAR (reading and writing)</a:t>
            </a:r>
            <a:r>
              <a:rPr lang="en-US" sz="2280" b="1">
                <a:latin typeface="Candara"/>
                <a:ea typeface="Candara"/>
                <a:cs typeface="Candara"/>
                <a:sym typeface="Candara"/>
              </a:rPr>
              <a:t> </a:t>
            </a:r>
            <a:r>
              <a:rPr lang="en-US" sz="2280">
                <a:latin typeface="Candara"/>
                <a:ea typeface="Candara"/>
                <a:cs typeface="Candara"/>
                <a:sym typeface="Candara"/>
              </a:rPr>
              <a:t>and </a:t>
            </a:r>
            <a:r>
              <a:rPr lang="en-US" sz="2280" u="sng">
                <a:latin typeface="Candara"/>
                <a:ea typeface="Candara"/>
                <a:cs typeface="Candara"/>
                <a:sym typeface="Candara"/>
              </a:rPr>
              <a:t>mathematics</a:t>
            </a:r>
            <a:r>
              <a:rPr lang="en-US" sz="2280">
                <a:latin typeface="Candara"/>
                <a:ea typeface="Candara"/>
                <a:cs typeface="Candara"/>
                <a:sym typeface="Candara"/>
              </a:rPr>
              <a:t>. </a:t>
            </a:r>
            <a:endParaRPr/>
          </a:p>
          <a:p>
            <a:pPr marL="342900" lvl="0" indent="-342900" algn="l" rtl="0">
              <a:lnSpc>
                <a:spcPct val="80000"/>
              </a:lnSpc>
              <a:spcBef>
                <a:spcPts val="1256"/>
              </a:spcBef>
              <a:spcAft>
                <a:spcPts val="0"/>
              </a:spcAft>
              <a:buClr>
                <a:schemeClr val="lt1"/>
              </a:buClr>
              <a:buSzPts val="2280"/>
              <a:buChar char="•"/>
            </a:pPr>
            <a:r>
              <a:rPr lang="en-US" sz="2280">
                <a:latin typeface="Candara"/>
                <a:ea typeface="Candara"/>
                <a:cs typeface="Candara"/>
                <a:sym typeface="Candara"/>
              </a:rPr>
              <a:t>It is used for course placement purposes.</a:t>
            </a:r>
            <a:endParaRPr/>
          </a:p>
          <a:p>
            <a:pPr marL="342900" lvl="0" indent="-342900" algn="l" rtl="0">
              <a:lnSpc>
                <a:spcPct val="80000"/>
              </a:lnSpc>
              <a:spcBef>
                <a:spcPts val="1256"/>
              </a:spcBef>
              <a:spcAft>
                <a:spcPts val="0"/>
              </a:spcAft>
              <a:buClr>
                <a:schemeClr val="lt1"/>
              </a:buClr>
              <a:buSzPts val="2280"/>
              <a:buChar char="•"/>
            </a:pPr>
            <a:r>
              <a:rPr lang="en-US" sz="2280">
                <a:latin typeface="Candara"/>
                <a:ea typeface="Candara"/>
                <a:cs typeface="Candara"/>
                <a:sym typeface="Candara"/>
              </a:rPr>
              <a:t>Students must be at college level in ELAR for the majority of courses. </a:t>
            </a:r>
            <a:endParaRPr/>
          </a:p>
          <a:p>
            <a:pPr marL="342900" lvl="0" indent="-342900" algn="l" rtl="0">
              <a:lnSpc>
                <a:spcPct val="80000"/>
              </a:lnSpc>
              <a:spcBef>
                <a:spcPts val="1256"/>
              </a:spcBef>
              <a:spcAft>
                <a:spcPts val="0"/>
              </a:spcAft>
              <a:buClr>
                <a:schemeClr val="lt1"/>
              </a:buClr>
              <a:buSzPts val="2280"/>
              <a:buChar char="•"/>
            </a:pPr>
            <a:r>
              <a:rPr lang="en-US" sz="2280">
                <a:latin typeface="Candara"/>
                <a:ea typeface="Candara"/>
                <a:cs typeface="Candara"/>
                <a:sym typeface="Candara"/>
              </a:rPr>
              <a:t>See the college catalog for placement and prerequisite information: </a:t>
            </a:r>
            <a:r>
              <a:rPr lang="en-US" sz="2280" u="sng">
                <a:latin typeface="Candara"/>
                <a:ea typeface="Candara"/>
                <a:cs typeface="Candara"/>
                <a:sym typeface="Candara"/>
              </a:rPr>
              <a:t>www.collin.edu/academics/catalog.html</a:t>
            </a:r>
            <a:endParaRPr/>
          </a:p>
          <a:p>
            <a:pPr marL="342900" lvl="0" indent="-240347" algn="l" rtl="0">
              <a:lnSpc>
                <a:spcPct val="80000"/>
              </a:lnSpc>
              <a:spcBef>
                <a:spcPts val="1123"/>
              </a:spcBef>
              <a:spcAft>
                <a:spcPts val="0"/>
              </a:spcAft>
              <a:buClr>
                <a:schemeClr val="lt1"/>
              </a:buClr>
              <a:buSzPts val="1615"/>
              <a:buNone/>
            </a:pPr>
            <a:endParaRPr sz="1615">
              <a:latin typeface="Open Sans"/>
              <a:ea typeface="Open Sans"/>
              <a:cs typeface="Open Sans"/>
              <a:sym typeface="Open Sans"/>
            </a:endParaRPr>
          </a:p>
          <a:p>
            <a:pPr marL="342900" lvl="0" indent="-240347" algn="l" rtl="0">
              <a:lnSpc>
                <a:spcPct val="80000"/>
              </a:lnSpc>
              <a:spcBef>
                <a:spcPts val="323"/>
              </a:spcBef>
              <a:spcAft>
                <a:spcPts val="0"/>
              </a:spcAft>
              <a:buClr>
                <a:schemeClr val="lt1"/>
              </a:buClr>
              <a:buSzPts val="1615"/>
              <a:buNone/>
            </a:pPr>
            <a:endParaRPr sz="1615"/>
          </a:p>
          <a:p>
            <a:pPr marL="342900" lvl="0" indent="-294640" algn="l" rtl="0">
              <a:lnSpc>
                <a:spcPct val="80000"/>
              </a:lnSpc>
              <a:spcBef>
                <a:spcPts val="152"/>
              </a:spcBef>
              <a:spcAft>
                <a:spcPts val="0"/>
              </a:spcAft>
              <a:buClr>
                <a:schemeClr val="lt1"/>
              </a:buClr>
              <a:buSzPts val="760"/>
              <a:buFont typeface="Noto Sans Symbols"/>
              <a:buNone/>
            </a:pPr>
            <a:endParaRPr sz="760">
              <a:latin typeface="Century Gothic"/>
              <a:ea typeface="Century Gothic"/>
              <a:cs typeface="Century Gothic"/>
              <a:sym typeface="Century Gothic"/>
            </a:endParaRPr>
          </a:p>
        </p:txBody>
      </p:sp>
      <p:pic>
        <p:nvPicPr>
          <p:cNvPr id="543" name="Google Shape;543;p21"/>
          <p:cNvPicPr preferRelativeResize="0"/>
          <p:nvPr/>
        </p:nvPicPr>
        <p:blipFill rotWithShape="1">
          <a:blip r:embed="rId3">
            <a:alphaModFix/>
          </a:blip>
          <a:srcRect/>
          <a:stretch/>
        </p:blipFill>
        <p:spPr>
          <a:xfrm>
            <a:off x="308812" y="1748587"/>
            <a:ext cx="5403548" cy="41228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4" name="Google Shape;544;p21"/>
          <p:cNvPicPr preferRelativeResize="0"/>
          <p:nvPr/>
        </p:nvPicPr>
        <p:blipFill rotWithShape="1">
          <a:blip r:embed="rId4">
            <a:alphaModFix/>
          </a:blip>
          <a:srcRect/>
          <a:stretch/>
        </p:blipFill>
        <p:spPr>
          <a:xfrm>
            <a:off x="11277600" y="6156086"/>
            <a:ext cx="695060" cy="5495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551"/>
        <p:cNvGrpSpPr/>
        <p:nvPr/>
      </p:nvGrpSpPr>
      <p:grpSpPr>
        <a:xfrm>
          <a:off x="0" y="0"/>
          <a:ext cx="0" cy="0"/>
          <a:chOff x="0" y="0"/>
          <a:chExt cx="0" cy="0"/>
        </a:xfrm>
      </p:grpSpPr>
      <p:sp>
        <p:nvSpPr>
          <p:cNvPr id="552" name="Google Shape;552;p22"/>
          <p:cNvSpPr txBox="1">
            <a:spLocks noGrp="1"/>
          </p:cNvSpPr>
          <p:nvPr>
            <p:ph type="title"/>
          </p:nvPr>
        </p:nvSpPr>
        <p:spPr>
          <a:xfrm>
            <a:off x="1981200" y="-9780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000"/>
              <a:buFont typeface="Trebuchet MS"/>
              <a:buNone/>
            </a:pPr>
            <a:r>
              <a:rPr lang="en-US" sz="4000"/>
              <a:t>TSI Exemptions </a:t>
            </a:r>
            <a:endParaRPr/>
          </a:p>
        </p:txBody>
      </p:sp>
      <p:sp>
        <p:nvSpPr>
          <p:cNvPr id="553" name="Google Shape;553;p22"/>
          <p:cNvSpPr txBox="1">
            <a:spLocks noGrp="1"/>
          </p:cNvSpPr>
          <p:nvPr>
            <p:ph type="body" idx="1"/>
          </p:nvPr>
        </p:nvSpPr>
        <p:spPr>
          <a:xfrm>
            <a:off x="1407170" y="5045478"/>
            <a:ext cx="9377660" cy="1583922"/>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1800"/>
              <a:buNone/>
            </a:pPr>
            <a:r>
              <a:rPr lang="en-US" sz="1800">
                <a:solidFill>
                  <a:schemeClr val="dk1"/>
                </a:solidFill>
                <a:latin typeface="Candara"/>
                <a:ea typeface="Candara"/>
                <a:cs typeface="Candara"/>
                <a:sym typeface="Candara"/>
              </a:rPr>
              <a:t>   </a:t>
            </a:r>
            <a:r>
              <a:rPr lang="en-US" sz="1800">
                <a:latin typeface="Candara"/>
                <a:ea typeface="Candara"/>
                <a:cs typeface="Candara"/>
                <a:sym typeface="Candara"/>
              </a:rPr>
              <a:t>Partial exemptions allowed provided that the required combined/composite score is met.</a:t>
            </a:r>
            <a:endParaRPr/>
          </a:p>
          <a:p>
            <a:pPr marL="0" lvl="0" indent="0" algn="ctr" rtl="0">
              <a:spcBef>
                <a:spcPts val="160"/>
              </a:spcBef>
              <a:spcAft>
                <a:spcPts val="0"/>
              </a:spcAft>
              <a:buClr>
                <a:schemeClr val="lt1"/>
              </a:buClr>
              <a:buSzPts val="800"/>
              <a:buNone/>
            </a:pPr>
            <a:endParaRPr sz="800">
              <a:latin typeface="Candara"/>
              <a:ea typeface="Candara"/>
              <a:cs typeface="Candara"/>
              <a:sym typeface="Candara"/>
            </a:endParaRPr>
          </a:p>
          <a:p>
            <a:pPr marL="0" lvl="0" indent="0" algn="ctr" rtl="0">
              <a:spcBef>
                <a:spcPts val="360"/>
              </a:spcBef>
              <a:spcAft>
                <a:spcPts val="0"/>
              </a:spcAft>
              <a:buClr>
                <a:schemeClr val="lt1"/>
              </a:buClr>
              <a:buSzPts val="1800"/>
              <a:buNone/>
            </a:pPr>
            <a:r>
              <a:rPr lang="en-US" sz="1800">
                <a:latin typeface="Candara"/>
                <a:ea typeface="Candara"/>
                <a:cs typeface="Candara"/>
                <a:sym typeface="Candara"/>
              </a:rPr>
              <a:t>For more information on exemptions, please review the </a:t>
            </a:r>
            <a:endParaRPr/>
          </a:p>
          <a:p>
            <a:pPr marL="0" lvl="0" indent="0" algn="ctr" rtl="0">
              <a:spcBef>
                <a:spcPts val="360"/>
              </a:spcBef>
              <a:spcAft>
                <a:spcPts val="0"/>
              </a:spcAft>
              <a:buClr>
                <a:schemeClr val="lt1"/>
              </a:buClr>
              <a:buSzPts val="1800"/>
              <a:buNone/>
            </a:pPr>
            <a:r>
              <a:rPr lang="en-US" sz="1800">
                <a:latin typeface="Candara"/>
                <a:ea typeface="Candara"/>
                <a:cs typeface="Candara"/>
                <a:sym typeface="Candara"/>
              </a:rPr>
              <a:t> Collin College New Student Checklist or visit </a:t>
            </a:r>
            <a:r>
              <a:rPr lang="en-US" sz="1800" u="sng">
                <a:latin typeface="Candara"/>
                <a:ea typeface="Candara"/>
                <a:cs typeface="Candara"/>
                <a:sym typeface="Candara"/>
              </a:rPr>
              <a:t>www.collin.edu/express/dualcredit.</a:t>
            </a:r>
            <a:endParaRPr/>
          </a:p>
        </p:txBody>
      </p:sp>
      <p:sp>
        <p:nvSpPr>
          <p:cNvPr id="554" name="Google Shape;554;p22"/>
          <p:cNvSpPr txBox="1"/>
          <p:nvPr/>
        </p:nvSpPr>
        <p:spPr>
          <a:xfrm>
            <a:off x="2141059" y="4340568"/>
            <a:ext cx="81534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graphicFrame>
        <p:nvGraphicFramePr>
          <p:cNvPr id="555" name="Google Shape;555;p22"/>
          <p:cNvGraphicFramePr/>
          <p:nvPr>
            <p:extLst>
              <p:ext uri="{D42A27DB-BD31-4B8C-83A1-F6EECF244321}">
                <p14:modId xmlns:p14="http://schemas.microsoft.com/office/powerpoint/2010/main" val="58995597"/>
              </p:ext>
            </p:extLst>
          </p:nvPr>
        </p:nvGraphicFramePr>
        <p:xfrm>
          <a:off x="1323222" y="933391"/>
          <a:ext cx="9545575" cy="2919800"/>
        </p:xfrm>
        <a:graphic>
          <a:graphicData uri="http://schemas.openxmlformats.org/drawingml/2006/table">
            <a:tbl>
              <a:tblPr firstRow="1" firstCol="1" bandRow="1">
                <a:tableStyleId>{284E427A-3D55-4303-BF80-6455036E1DE7}</a:tableStyleId>
              </a:tblPr>
              <a:tblGrid>
                <a:gridCol w="1498175">
                  <a:extLst>
                    <a:ext uri="{9D8B030D-6E8A-4147-A177-3AD203B41FA5}">
                      <a16:colId xmlns:a16="http://schemas.microsoft.com/office/drawing/2014/main" val="20000"/>
                    </a:ext>
                  </a:extLst>
                </a:gridCol>
                <a:gridCol w="3439725">
                  <a:extLst>
                    <a:ext uri="{9D8B030D-6E8A-4147-A177-3AD203B41FA5}">
                      <a16:colId xmlns:a16="http://schemas.microsoft.com/office/drawing/2014/main" val="20001"/>
                    </a:ext>
                  </a:extLst>
                </a:gridCol>
                <a:gridCol w="2468075">
                  <a:extLst>
                    <a:ext uri="{9D8B030D-6E8A-4147-A177-3AD203B41FA5}">
                      <a16:colId xmlns:a16="http://schemas.microsoft.com/office/drawing/2014/main" val="20002"/>
                    </a:ext>
                  </a:extLst>
                </a:gridCol>
                <a:gridCol w="2139600">
                  <a:extLst>
                    <a:ext uri="{9D8B030D-6E8A-4147-A177-3AD203B41FA5}">
                      <a16:colId xmlns:a16="http://schemas.microsoft.com/office/drawing/2014/main" val="20003"/>
                    </a:ext>
                  </a:extLst>
                </a:gridCol>
              </a:tblGrid>
              <a:tr h="433125">
                <a:tc gridSpan="4">
                  <a:txBody>
                    <a:bodyPr/>
                    <a:lstStyle/>
                    <a:p>
                      <a:pPr marL="0" marR="0" lvl="0" indent="0" algn="ctr" rtl="0">
                        <a:lnSpc>
                          <a:spcPct val="107000"/>
                        </a:lnSpc>
                        <a:spcBef>
                          <a:spcPts val="0"/>
                        </a:spcBef>
                        <a:spcAft>
                          <a:spcPts val="0"/>
                        </a:spcAft>
                        <a:buNone/>
                      </a:pPr>
                      <a:r>
                        <a:rPr lang="en-US" sz="1800" u="none" strike="noStrike" cap="none">
                          <a:sym typeface="Arial"/>
                        </a:rPr>
                        <a:t>Exemption Scores (minimum scores listed)</a:t>
                      </a:r>
                      <a:endParaRPr sz="2400" u="none" strike="noStrike" cap="none">
                        <a:latin typeface="Arial"/>
                        <a:ea typeface="Arial"/>
                        <a:cs typeface="Arial"/>
                        <a:sym typeface="Arial"/>
                      </a:endParaRPr>
                    </a:p>
                  </a:txBody>
                  <a:tcPr marL="68575" marR="685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6050">
                <a:tc>
                  <a:txBody>
                    <a:bodyPr/>
                    <a:lstStyle/>
                    <a:p>
                      <a:pPr marL="0" marR="0" lvl="0" indent="0" algn="ctr" rtl="0">
                        <a:lnSpc>
                          <a:spcPct val="107000"/>
                        </a:lnSpc>
                        <a:spcBef>
                          <a:spcPts val="0"/>
                        </a:spcBef>
                        <a:spcAft>
                          <a:spcPts val="0"/>
                        </a:spcAft>
                        <a:buNone/>
                      </a:pPr>
                      <a:r>
                        <a:rPr lang="en-US" sz="1600" u="none" strike="noStrike" cap="none">
                          <a:sym typeface="Arial"/>
                        </a:rPr>
                        <a:t>Test</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Combined/Composite</a:t>
                      </a:r>
                      <a:br>
                        <a:rPr lang="en-US" sz="1600" u="none" strike="noStrike" cap="none">
                          <a:sym typeface="Arial"/>
                        </a:rPr>
                      </a:br>
                      <a:r>
                        <a:rPr lang="en-US" sz="1600" u="none" strike="noStrike" cap="none">
                          <a:sym typeface="Arial"/>
                        </a:rPr>
                        <a:t>Requirement</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Exempts TSI Reading &amp; Writing</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Exempts TSI Math</a:t>
                      </a:r>
                      <a:endParaRPr/>
                    </a:p>
                  </a:txBody>
                  <a:tcPr marL="68575" marR="68575" marT="0" marB="0" anchor="ctr"/>
                </a:tc>
                <a:extLst>
                  <a:ext uri="{0D108BD9-81ED-4DB2-BD59-A6C34878D82A}">
                    <a16:rowId xmlns:a16="http://schemas.microsoft.com/office/drawing/2014/main" val="10001"/>
                  </a:ext>
                </a:extLst>
              </a:tr>
              <a:tr h="982650">
                <a:tc>
                  <a:txBody>
                    <a:bodyPr/>
                    <a:lstStyle/>
                    <a:p>
                      <a:pPr marL="0" marR="0" lvl="0" indent="0" algn="ctr" rtl="0">
                        <a:lnSpc>
                          <a:spcPct val="107000"/>
                        </a:lnSpc>
                        <a:spcBef>
                          <a:spcPts val="0"/>
                        </a:spcBef>
                        <a:spcAft>
                          <a:spcPts val="0"/>
                        </a:spcAft>
                        <a:buNone/>
                      </a:pPr>
                      <a:r>
                        <a:rPr lang="en-US" sz="1600" u="none" strike="noStrike" cap="none">
                          <a:sym typeface="Arial"/>
                        </a:rPr>
                        <a:t>SAT</a:t>
                      </a:r>
                      <a:r>
                        <a:rPr lang="en-US" sz="1600" u="none" strike="noStrike" cap="none"/>
                        <a:t> </a:t>
                      </a:r>
                      <a:endParaRPr/>
                    </a:p>
                    <a:p>
                      <a:pPr marL="0" marR="0" lvl="0" indent="0" algn="ctr" rtl="0">
                        <a:lnSpc>
                          <a:spcPct val="107000"/>
                        </a:lnSpc>
                        <a:spcBef>
                          <a:spcPts val="0"/>
                        </a:spcBef>
                        <a:spcAft>
                          <a:spcPts val="0"/>
                        </a:spcAft>
                        <a:buNone/>
                      </a:pPr>
                      <a:r>
                        <a:rPr lang="en-US" sz="1400" u="none" strike="noStrike" cap="none">
                          <a:sym typeface="Arial"/>
                        </a:rPr>
                        <a:t>(3/2016 and After)</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NO Combined/Composite Score Needed</a:t>
                      </a:r>
                      <a:endParaRPr sz="1600" u="none" strike="noStrike" cap="none">
                        <a:latin typeface="Arial"/>
                        <a:ea typeface="Arial"/>
                        <a:cs typeface="Arial"/>
                        <a:sym typeface="Arial"/>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Evidence Based Reading/Writing</a:t>
                      </a:r>
                      <a:r>
                        <a:rPr lang="en-US" sz="1600" u="none" strike="noStrike" cap="none"/>
                        <a:t> </a:t>
                      </a:r>
                      <a:r>
                        <a:rPr lang="en-US" sz="1600" u="none" strike="noStrike" cap="none">
                          <a:sym typeface="Arial"/>
                        </a:rPr>
                        <a:t> </a:t>
                      </a:r>
                      <a:br>
                        <a:rPr lang="en-US" sz="1600" u="none" strike="noStrike" cap="none">
                          <a:sym typeface="Arial"/>
                        </a:rPr>
                      </a:br>
                      <a:r>
                        <a:rPr lang="en-US" sz="1800" u="none" strike="noStrike" cap="none">
                          <a:sym typeface="Arial"/>
                        </a:rPr>
                        <a:t>480</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Math: </a:t>
                      </a:r>
                      <a:br>
                        <a:rPr lang="en-US" sz="1600" u="none" strike="noStrike" cap="none">
                          <a:sym typeface="Arial"/>
                        </a:rPr>
                      </a:br>
                      <a:r>
                        <a:rPr lang="en-US" sz="1800" u="none" strike="noStrike" cap="none">
                          <a:sym typeface="Arial"/>
                        </a:rPr>
                        <a:t>530</a:t>
                      </a:r>
                      <a:endParaRPr/>
                    </a:p>
                  </a:txBody>
                  <a:tcPr marL="68575" marR="68575" marT="0" marB="0" anchor="ctr"/>
                </a:tc>
                <a:extLst>
                  <a:ext uri="{0D108BD9-81ED-4DB2-BD59-A6C34878D82A}">
                    <a16:rowId xmlns:a16="http://schemas.microsoft.com/office/drawing/2014/main" val="10002"/>
                  </a:ext>
                </a:extLst>
              </a:tr>
              <a:tr h="757975">
                <a:tc>
                  <a:txBody>
                    <a:bodyPr/>
                    <a:lstStyle/>
                    <a:p>
                      <a:pPr marL="0" marR="0" lvl="0" indent="0" algn="ctr" rtl="0">
                        <a:lnSpc>
                          <a:spcPct val="107000"/>
                        </a:lnSpc>
                        <a:spcBef>
                          <a:spcPts val="0"/>
                        </a:spcBef>
                        <a:spcAft>
                          <a:spcPts val="0"/>
                        </a:spcAft>
                        <a:buNone/>
                      </a:pPr>
                      <a:r>
                        <a:rPr lang="en-US" sz="1600" u="none" strike="noStrike" cap="none">
                          <a:sym typeface="Arial"/>
                        </a:rPr>
                        <a:t>ACT</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Composite: </a:t>
                      </a:r>
                      <a:br>
                        <a:rPr lang="en-US" sz="1600" u="none" strike="noStrike" cap="none">
                          <a:sym typeface="Arial"/>
                        </a:rPr>
                      </a:br>
                      <a:r>
                        <a:rPr lang="en-US" sz="1800" u="none" strike="noStrike" cap="none">
                          <a:sym typeface="Arial"/>
                        </a:rPr>
                        <a:t>23</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English: </a:t>
                      </a:r>
                      <a:br>
                        <a:rPr lang="en-US" sz="1600" u="none" strike="noStrike" cap="none">
                          <a:sym typeface="Arial"/>
                        </a:rPr>
                      </a:br>
                      <a:r>
                        <a:rPr lang="en-US" sz="1800" u="none" strike="noStrike" cap="none">
                          <a:sym typeface="Arial"/>
                        </a:rPr>
                        <a:t>19</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Math: </a:t>
                      </a:r>
                      <a:br>
                        <a:rPr lang="en-US" sz="1600" u="none" strike="noStrike" cap="none">
                          <a:sym typeface="Arial"/>
                        </a:rPr>
                      </a:br>
                      <a:r>
                        <a:rPr lang="en-US" sz="1800" u="none" strike="noStrike" cap="none">
                          <a:sym typeface="Arial"/>
                        </a:rPr>
                        <a:t>19</a:t>
                      </a:r>
                      <a:endParaRPr/>
                    </a:p>
                  </a:txBody>
                  <a:tcPr marL="68575" marR="68575" marT="0" marB="0" anchor="ctr"/>
                </a:tc>
                <a:extLst>
                  <a:ext uri="{0D108BD9-81ED-4DB2-BD59-A6C34878D82A}">
                    <a16:rowId xmlns:a16="http://schemas.microsoft.com/office/drawing/2014/main" val="10003"/>
                  </a:ext>
                </a:extLst>
              </a:tr>
            </a:tbl>
          </a:graphicData>
        </a:graphic>
      </p:graphicFrame>
      <p:pic>
        <p:nvPicPr>
          <p:cNvPr id="556" name="Google Shape;556;p22"/>
          <p:cNvPicPr preferRelativeResize="0"/>
          <p:nvPr/>
        </p:nvPicPr>
        <p:blipFill rotWithShape="1">
          <a:blip r:embed="rId3">
            <a:alphaModFix/>
          </a:blip>
          <a:srcRect/>
          <a:stretch/>
        </p:blipFill>
        <p:spPr>
          <a:xfrm>
            <a:off x="11277600" y="6156086"/>
            <a:ext cx="695060" cy="54951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560"/>
        <p:cNvGrpSpPr/>
        <p:nvPr/>
      </p:nvGrpSpPr>
      <p:grpSpPr>
        <a:xfrm>
          <a:off x="0" y="0"/>
          <a:ext cx="0" cy="0"/>
          <a:chOff x="0" y="0"/>
          <a:chExt cx="0" cy="0"/>
        </a:xfrm>
      </p:grpSpPr>
      <p:sp>
        <p:nvSpPr>
          <p:cNvPr id="561" name="Google Shape;561;p23"/>
          <p:cNvSpPr txBox="1">
            <a:spLocks noGrp="1"/>
          </p:cNvSpPr>
          <p:nvPr>
            <p:ph type="title"/>
          </p:nvPr>
        </p:nvSpPr>
        <p:spPr>
          <a:xfrm>
            <a:off x="2628900" y="138546"/>
            <a:ext cx="6934200" cy="11563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000"/>
              <a:buFont typeface="Trebuchet MS"/>
              <a:buNone/>
            </a:pPr>
            <a:r>
              <a:rPr lang="en-US" sz="4000" b="1"/>
              <a:t>Official Scores Needed</a:t>
            </a:r>
            <a:endParaRPr/>
          </a:p>
        </p:txBody>
      </p:sp>
      <p:sp>
        <p:nvSpPr>
          <p:cNvPr id="562" name="Google Shape;562;p23"/>
          <p:cNvSpPr txBox="1">
            <a:spLocks noGrp="1"/>
          </p:cNvSpPr>
          <p:nvPr>
            <p:ph type="body" idx="1"/>
          </p:nvPr>
        </p:nvSpPr>
        <p:spPr>
          <a:xfrm>
            <a:off x="228600" y="1680295"/>
            <a:ext cx="6172200" cy="2967905"/>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2400"/>
              <a:buNone/>
            </a:pPr>
            <a:r>
              <a:rPr lang="en-US" sz="2400">
                <a:latin typeface="Candara"/>
                <a:ea typeface="Candara"/>
                <a:cs typeface="Candara"/>
                <a:sym typeface="Candara"/>
              </a:rPr>
              <a:t>Contact the College Board or ACT student website and have them send your official score report directly to Collin College.</a:t>
            </a:r>
            <a:endParaRPr/>
          </a:p>
          <a:p>
            <a:pPr marL="0" lvl="0" indent="0" algn="ctr" rtl="0">
              <a:spcBef>
                <a:spcPts val="480"/>
              </a:spcBef>
              <a:spcAft>
                <a:spcPts val="0"/>
              </a:spcAft>
              <a:buClr>
                <a:schemeClr val="lt1"/>
              </a:buClr>
              <a:buSzPts val="2400"/>
              <a:buNone/>
            </a:pPr>
            <a:endParaRPr sz="2400">
              <a:latin typeface="Candara"/>
              <a:ea typeface="Candara"/>
              <a:cs typeface="Candara"/>
              <a:sym typeface="Candara"/>
            </a:endParaRPr>
          </a:p>
          <a:p>
            <a:pPr marL="0" lvl="0" indent="0" algn="ctr" rtl="0">
              <a:spcBef>
                <a:spcPts val="480"/>
              </a:spcBef>
              <a:spcAft>
                <a:spcPts val="0"/>
              </a:spcAft>
              <a:buClr>
                <a:schemeClr val="lt1"/>
              </a:buClr>
              <a:buSzPts val="2400"/>
              <a:buNone/>
            </a:pPr>
            <a:r>
              <a:rPr lang="en-US" sz="2400">
                <a:latin typeface="Candara"/>
                <a:ea typeface="Candara"/>
                <a:cs typeface="Candara"/>
                <a:sym typeface="Candara"/>
              </a:rPr>
              <a:t> It takes approximately </a:t>
            </a:r>
            <a:r>
              <a:rPr lang="en-US" sz="2400" b="1" u="sng">
                <a:latin typeface="Candara"/>
                <a:ea typeface="Candara"/>
                <a:cs typeface="Candara"/>
                <a:sym typeface="Candara"/>
              </a:rPr>
              <a:t>11-12</a:t>
            </a:r>
            <a:r>
              <a:rPr lang="en-US" sz="2400">
                <a:latin typeface="Candara"/>
                <a:ea typeface="Candara"/>
                <a:cs typeface="Candara"/>
                <a:sym typeface="Candara"/>
              </a:rPr>
              <a:t>  business days for Collin College to receive and process them</a:t>
            </a:r>
            <a:r>
              <a:rPr lang="en-US" sz="2000">
                <a:latin typeface="Candara"/>
                <a:ea typeface="Candara"/>
                <a:cs typeface="Candara"/>
                <a:sym typeface="Candara"/>
              </a:rPr>
              <a:t>. </a:t>
            </a:r>
            <a:endParaRPr/>
          </a:p>
        </p:txBody>
      </p:sp>
      <p:pic>
        <p:nvPicPr>
          <p:cNvPr id="563" name="Google Shape;563;p23"/>
          <p:cNvPicPr preferRelativeResize="0"/>
          <p:nvPr/>
        </p:nvPicPr>
        <p:blipFill rotWithShape="1">
          <a:blip r:embed="rId3">
            <a:alphaModFix/>
          </a:blip>
          <a:srcRect/>
          <a:stretch/>
        </p:blipFill>
        <p:spPr>
          <a:xfrm>
            <a:off x="6667500" y="1372349"/>
            <a:ext cx="5143500" cy="4346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64" name="Google Shape;564;p23"/>
          <p:cNvSpPr txBox="1"/>
          <p:nvPr/>
        </p:nvSpPr>
        <p:spPr>
          <a:xfrm>
            <a:off x="1600200" y="6104435"/>
            <a:ext cx="8153400"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a:solidFill>
                  <a:schemeClr val="lt1"/>
                </a:solidFill>
                <a:latin typeface="Candara"/>
                <a:ea typeface="Candara"/>
                <a:cs typeface="Candara"/>
                <a:sym typeface="Candara"/>
              </a:rPr>
              <a:t>ACT Collin Code: 4046                         SAT Collin Code: 1951</a:t>
            </a:r>
            <a:endParaRPr/>
          </a:p>
        </p:txBody>
      </p:sp>
      <p:pic>
        <p:nvPicPr>
          <p:cNvPr id="565" name="Google Shape;565;p23"/>
          <p:cNvPicPr preferRelativeResize="0"/>
          <p:nvPr/>
        </p:nvPicPr>
        <p:blipFill rotWithShape="1">
          <a:blip r:embed="rId4">
            <a:alphaModFix/>
          </a:blip>
          <a:srcRect/>
          <a:stretch/>
        </p:blipFill>
        <p:spPr>
          <a:xfrm>
            <a:off x="11277600" y="6156086"/>
            <a:ext cx="695060" cy="54951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572"/>
        <p:cNvGrpSpPr/>
        <p:nvPr/>
      </p:nvGrpSpPr>
      <p:grpSpPr>
        <a:xfrm>
          <a:off x="0" y="0"/>
          <a:ext cx="0" cy="0"/>
          <a:chOff x="0" y="0"/>
          <a:chExt cx="0" cy="0"/>
        </a:xfrm>
      </p:grpSpPr>
      <p:sp>
        <p:nvSpPr>
          <p:cNvPr id="573" name="Google Shape;573;p24"/>
          <p:cNvSpPr txBox="1">
            <a:spLocks noGrp="1"/>
          </p:cNvSpPr>
          <p:nvPr>
            <p:ph type="title"/>
          </p:nvPr>
        </p:nvSpPr>
        <p:spPr>
          <a:xfrm>
            <a:off x="2061882" y="27709"/>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2F2F2"/>
              </a:buClr>
              <a:buSzPts val="4400"/>
              <a:buFont typeface="Trebuchet MS"/>
              <a:buNone/>
            </a:pPr>
            <a:r>
              <a:rPr lang="en-US" b="1">
                <a:solidFill>
                  <a:srgbClr val="F2F2F2"/>
                </a:solidFill>
              </a:rPr>
              <a:t>TSI Waivers</a:t>
            </a:r>
            <a:endParaRPr/>
          </a:p>
        </p:txBody>
      </p:sp>
      <p:graphicFrame>
        <p:nvGraphicFramePr>
          <p:cNvPr id="574" name="Google Shape;574;p24"/>
          <p:cNvGraphicFramePr/>
          <p:nvPr>
            <p:extLst>
              <p:ext uri="{D42A27DB-BD31-4B8C-83A1-F6EECF244321}">
                <p14:modId xmlns:p14="http://schemas.microsoft.com/office/powerpoint/2010/main" val="1907774839"/>
              </p:ext>
            </p:extLst>
          </p:nvPr>
        </p:nvGraphicFramePr>
        <p:xfrm>
          <a:off x="1865290" y="1170710"/>
          <a:ext cx="8462675" cy="4207075"/>
        </p:xfrm>
        <a:graphic>
          <a:graphicData uri="http://schemas.openxmlformats.org/drawingml/2006/table">
            <a:tbl>
              <a:tblPr firstRow="1" firstCol="1" bandRow="1">
                <a:tableStyleId>{284E427A-3D55-4303-BF80-6455036E1DE7}</a:tableStyleId>
              </a:tblPr>
              <a:tblGrid>
                <a:gridCol w="1215025">
                  <a:extLst>
                    <a:ext uri="{9D8B030D-6E8A-4147-A177-3AD203B41FA5}">
                      <a16:colId xmlns:a16="http://schemas.microsoft.com/office/drawing/2014/main" val="20000"/>
                    </a:ext>
                  </a:extLst>
                </a:gridCol>
                <a:gridCol w="2888075">
                  <a:extLst>
                    <a:ext uri="{9D8B030D-6E8A-4147-A177-3AD203B41FA5}">
                      <a16:colId xmlns:a16="http://schemas.microsoft.com/office/drawing/2014/main" val="20001"/>
                    </a:ext>
                  </a:extLst>
                </a:gridCol>
                <a:gridCol w="2095900">
                  <a:extLst>
                    <a:ext uri="{9D8B030D-6E8A-4147-A177-3AD203B41FA5}">
                      <a16:colId xmlns:a16="http://schemas.microsoft.com/office/drawing/2014/main" val="20002"/>
                    </a:ext>
                  </a:extLst>
                </a:gridCol>
                <a:gridCol w="2263675">
                  <a:extLst>
                    <a:ext uri="{9D8B030D-6E8A-4147-A177-3AD203B41FA5}">
                      <a16:colId xmlns:a16="http://schemas.microsoft.com/office/drawing/2014/main" val="20003"/>
                    </a:ext>
                  </a:extLst>
                </a:gridCol>
              </a:tblGrid>
              <a:tr h="349150">
                <a:tc gridSpan="4">
                  <a:txBody>
                    <a:bodyPr/>
                    <a:lstStyle/>
                    <a:p>
                      <a:pPr marL="0" marR="0" lvl="0" indent="0" algn="ctr" rtl="0">
                        <a:lnSpc>
                          <a:spcPct val="107000"/>
                        </a:lnSpc>
                        <a:spcBef>
                          <a:spcPts val="0"/>
                        </a:spcBef>
                        <a:spcAft>
                          <a:spcPts val="0"/>
                        </a:spcAft>
                        <a:buNone/>
                      </a:pPr>
                      <a:r>
                        <a:rPr lang="en-US" sz="1600" u="none" strike="noStrike" cap="none">
                          <a:sym typeface="Arial"/>
                        </a:rPr>
                        <a:t>Temporary Waivers for Dual Credit Students (minimum scores listed)</a:t>
                      </a:r>
                      <a:endParaRPr/>
                    </a:p>
                  </a:txBody>
                  <a:tcPr marL="68575" marR="68575"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91300">
                <a:tc>
                  <a:txBody>
                    <a:bodyPr/>
                    <a:lstStyle/>
                    <a:p>
                      <a:pPr marL="0" marR="0" lvl="0" indent="0" algn="ctr" rtl="0">
                        <a:lnSpc>
                          <a:spcPct val="107000"/>
                        </a:lnSpc>
                        <a:spcBef>
                          <a:spcPts val="0"/>
                        </a:spcBef>
                        <a:spcAft>
                          <a:spcPts val="0"/>
                        </a:spcAft>
                        <a:buNone/>
                      </a:pPr>
                      <a:r>
                        <a:rPr lang="en-US" sz="1600" u="none" strike="noStrike" cap="none">
                          <a:sym typeface="Arial"/>
                        </a:rPr>
                        <a:t>Test</a:t>
                      </a:r>
                      <a:endParaRPr/>
                    </a:p>
                  </a:txBody>
                  <a:tcPr marL="68575" marR="68575" marT="0" marB="0" anchor="ctr"/>
                </a:tc>
                <a:tc>
                  <a:txBody>
                    <a:bodyPr/>
                    <a:lstStyle/>
                    <a:p>
                      <a:pPr marL="0" marR="0" lvl="0" indent="0" algn="ctr" rtl="0">
                        <a:lnSpc>
                          <a:spcPct val="107000"/>
                        </a:lnSpc>
                        <a:spcBef>
                          <a:spcPts val="0"/>
                        </a:spcBef>
                        <a:spcAft>
                          <a:spcPts val="0"/>
                        </a:spcAft>
                        <a:buNone/>
                      </a:pPr>
                      <a:endParaRPr sz="1600" u="none" strike="noStrike" cap="none">
                        <a:sym typeface="Arial"/>
                      </a:endParaRPr>
                    </a:p>
                    <a:p>
                      <a:pPr marL="0" marR="0" lvl="0" indent="0" algn="ctr" rtl="0">
                        <a:lnSpc>
                          <a:spcPct val="107000"/>
                        </a:lnSpc>
                        <a:spcBef>
                          <a:spcPts val="0"/>
                        </a:spcBef>
                        <a:spcAft>
                          <a:spcPts val="0"/>
                        </a:spcAft>
                        <a:buNone/>
                      </a:pPr>
                      <a:r>
                        <a:rPr lang="en-US" sz="1600" u="none" strike="noStrike" cap="none">
                          <a:sym typeface="Arial"/>
                        </a:rPr>
                        <a:t>Combined/Composite</a:t>
                      </a:r>
                      <a:br>
                        <a:rPr lang="en-US" sz="1600" u="none" strike="noStrike" cap="none">
                          <a:sym typeface="Arial"/>
                        </a:rPr>
                      </a:br>
                      <a:r>
                        <a:rPr lang="en-US" sz="1600" u="none" strike="noStrike" cap="none">
                          <a:sym typeface="Arial"/>
                        </a:rPr>
                        <a:t>Requirement</a:t>
                      </a:r>
                      <a:endParaRPr/>
                    </a:p>
                  </a:txBody>
                  <a:tcPr marL="68575" marR="68575" marT="0" marB="0" anchor="ctr"/>
                </a:tc>
                <a:tc>
                  <a:txBody>
                    <a:bodyPr/>
                    <a:lstStyle/>
                    <a:p>
                      <a:pPr marL="0" marR="0" lvl="0" indent="0" algn="ctr" rtl="0">
                        <a:lnSpc>
                          <a:spcPct val="107000"/>
                        </a:lnSpc>
                        <a:spcBef>
                          <a:spcPts val="0"/>
                        </a:spcBef>
                        <a:spcAft>
                          <a:spcPts val="0"/>
                        </a:spcAft>
                        <a:buNone/>
                      </a:pPr>
                      <a:endParaRPr sz="1600" u="none" strike="noStrike" cap="none">
                        <a:sym typeface="Arial"/>
                      </a:endParaRPr>
                    </a:p>
                    <a:p>
                      <a:pPr marL="0" marR="0" lvl="0" indent="0" algn="ctr" rtl="0">
                        <a:lnSpc>
                          <a:spcPct val="107000"/>
                        </a:lnSpc>
                        <a:spcBef>
                          <a:spcPts val="0"/>
                        </a:spcBef>
                        <a:spcAft>
                          <a:spcPts val="0"/>
                        </a:spcAft>
                        <a:buNone/>
                      </a:pPr>
                      <a:r>
                        <a:rPr lang="en-US" sz="1600" u="none" strike="noStrike" cap="none">
                          <a:sym typeface="Arial"/>
                        </a:rPr>
                        <a:t>Waives TSI Reading and Writing</a:t>
                      </a:r>
                      <a:endParaRPr/>
                    </a:p>
                  </a:txBody>
                  <a:tcPr marL="68575" marR="68575" marT="0" marB="0" anchor="ctr"/>
                </a:tc>
                <a:tc>
                  <a:txBody>
                    <a:bodyPr/>
                    <a:lstStyle/>
                    <a:p>
                      <a:pPr marL="0" marR="0" lvl="0" indent="0" algn="ctr" rtl="0">
                        <a:lnSpc>
                          <a:spcPct val="107000"/>
                        </a:lnSpc>
                        <a:spcBef>
                          <a:spcPts val="0"/>
                        </a:spcBef>
                        <a:spcAft>
                          <a:spcPts val="0"/>
                        </a:spcAft>
                        <a:buNone/>
                      </a:pPr>
                      <a:endParaRPr sz="1600" u="none" strike="noStrike" cap="none">
                        <a:sym typeface="Arial"/>
                      </a:endParaRPr>
                    </a:p>
                    <a:p>
                      <a:pPr marL="0" marR="0" lvl="0" indent="0" algn="ctr" rtl="0">
                        <a:lnSpc>
                          <a:spcPct val="107000"/>
                        </a:lnSpc>
                        <a:spcBef>
                          <a:spcPts val="0"/>
                        </a:spcBef>
                        <a:spcAft>
                          <a:spcPts val="0"/>
                        </a:spcAft>
                        <a:buNone/>
                      </a:pPr>
                      <a:r>
                        <a:rPr lang="en-US" sz="1600" u="none" strike="noStrike" cap="none">
                          <a:sym typeface="Arial"/>
                        </a:rPr>
                        <a:t>Waives TSI </a:t>
                      </a:r>
                      <a:br>
                        <a:rPr lang="en-US" sz="1600" u="none" strike="noStrike" cap="none">
                          <a:sym typeface="Arial"/>
                        </a:rPr>
                      </a:br>
                      <a:r>
                        <a:rPr lang="en-US" sz="1600" u="none" strike="noStrike" cap="none">
                          <a:sym typeface="Arial"/>
                        </a:rPr>
                        <a:t>Math</a:t>
                      </a:r>
                      <a:endParaRPr/>
                    </a:p>
                  </a:txBody>
                  <a:tcPr marL="68575" marR="68575" marT="0" marB="0" anchor="ctr"/>
                </a:tc>
                <a:extLst>
                  <a:ext uri="{0D108BD9-81ED-4DB2-BD59-A6C34878D82A}">
                    <a16:rowId xmlns:a16="http://schemas.microsoft.com/office/drawing/2014/main" val="10001"/>
                  </a:ext>
                </a:extLst>
              </a:tr>
              <a:tr h="881450">
                <a:tc>
                  <a:txBody>
                    <a:bodyPr/>
                    <a:lstStyle/>
                    <a:p>
                      <a:pPr marL="0" marR="0" lvl="0" indent="0" algn="ctr" rtl="0">
                        <a:lnSpc>
                          <a:spcPct val="107000"/>
                        </a:lnSpc>
                        <a:spcBef>
                          <a:spcPts val="0"/>
                        </a:spcBef>
                        <a:spcAft>
                          <a:spcPts val="0"/>
                        </a:spcAft>
                        <a:buNone/>
                      </a:pPr>
                      <a:r>
                        <a:rPr lang="en-US" sz="1600" u="none" strike="noStrike" cap="none">
                          <a:sym typeface="Arial"/>
                        </a:rPr>
                        <a:t>ACT-Aspire</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N/A</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English:</a:t>
                      </a:r>
                      <a:br>
                        <a:rPr lang="en-US" sz="1600" u="none" strike="noStrike" cap="none">
                          <a:sym typeface="Arial"/>
                        </a:rPr>
                      </a:br>
                      <a:r>
                        <a:rPr lang="en-US" sz="1800" u="none" strike="noStrike" cap="none">
                          <a:sym typeface="Arial"/>
                        </a:rPr>
                        <a:t>435</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Math:</a:t>
                      </a:r>
                      <a:br>
                        <a:rPr lang="en-US" sz="1600" u="none" strike="noStrike" cap="none">
                          <a:sym typeface="Arial"/>
                        </a:rPr>
                      </a:br>
                      <a:r>
                        <a:rPr lang="en-US" sz="1800" u="none" strike="noStrike" cap="none">
                          <a:sym typeface="Arial"/>
                        </a:rPr>
                        <a:t>431</a:t>
                      </a:r>
                      <a:endParaRPr/>
                    </a:p>
                  </a:txBody>
                  <a:tcPr marL="68575" marR="68575" marT="0" marB="0" anchor="ctr"/>
                </a:tc>
                <a:extLst>
                  <a:ext uri="{0D108BD9-81ED-4DB2-BD59-A6C34878D82A}">
                    <a16:rowId xmlns:a16="http://schemas.microsoft.com/office/drawing/2014/main" val="10002"/>
                  </a:ext>
                </a:extLst>
              </a:tr>
              <a:tr h="891300">
                <a:tc>
                  <a:txBody>
                    <a:bodyPr/>
                    <a:lstStyle/>
                    <a:p>
                      <a:pPr marL="0" marR="0" lvl="0" indent="0" algn="ctr" rtl="0">
                        <a:lnSpc>
                          <a:spcPct val="107000"/>
                        </a:lnSpc>
                        <a:spcBef>
                          <a:spcPts val="0"/>
                        </a:spcBef>
                        <a:spcAft>
                          <a:spcPts val="0"/>
                        </a:spcAft>
                        <a:buNone/>
                      </a:pPr>
                      <a:r>
                        <a:rPr lang="en-US" sz="1600" u="none" strike="noStrike" cap="none">
                          <a:sym typeface="Arial"/>
                        </a:rPr>
                        <a:t>PSAT </a:t>
                      </a:r>
                      <a:r>
                        <a:rPr lang="en-US" sz="1400" u="none" strike="noStrike" cap="none">
                          <a:sym typeface="Arial"/>
                        </a:rPr>
                        <a:t>(After Oct. 2015)</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N/A</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Evidenced Based Reading/Writing:</a:t>
                      </a:r>
                      <a:endParaRPr/>
                    </a:p>
                    <a:p>
                      <a:pPr marL="0" marR="0" lvl="0" indent="0" algn="ctr" rtl="0">
                        <a:lnSpc>
                          <a:spcPct val="107000"/>
                        </a:lnSpc>
                        <a:spcBef>
                          <a:spcPts val="0"/>
                        </a:spcBef>
                        <a:spcAft>
                          <a:spcPts val="0"/>
                        </a:spcAft>
                        <a:buNone/>
                      </a:pPr>
                      <a:r>
                        <a:rPr lang="en-US" sz="1800" u="none" strike="noStrike" cap="none">
                          <a:sym typeface="Arial"/>
                        </a:rPr>
                        <a:t>460</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Math: </a:t>
                      </a:r>
                      <a:br>
                        <a:rPr lang="en-US" sz="1600" u="none" strike="noStrike" cap="none">
                          <a:sym typeface="Arial"/>
                        </a:rPr>
                      </a:br>
                      <a:r>
                        <a:rPr lang="en-US" sz="1800" u="none" strike="noStrike" cap="none">
                          <a:sym typeface="Arial"/>
                        </a:rPr>
                        <a:t>510</a:t>
                      </a:r>
                      <a:endParaRPr/>
                    </a:p>
                  </a:txBody>
                  <a:tcPr marL="68575" marR="68575" marT="0" marB="0" anchor="ctr"/>
                </a:tc>
                <a:extLst>
                  <a:ext uri="{0D108BD9-81ED-4DB2-BD59-A6C34878D82A}">
                    <a16:rowId xmlns:a16="http://schemas.microsoft.com/office/drawing/2014/main" val="10003"/>
                  </a:ext>
                </a:extLst>
              </a:tr>
              <a:tr h="1193875">
                <a:tc>
                  <a:txBody>
                    <a:bodyPr/>
                    <a:lstStyle/>
                    <a:p>
                      <a:pPr marL="0" marR="0" lvl="0" indent="0" algn="ctr" rtl="0">
                        <a:lnSpc>
                          <a:spcPct val="107000"/>
                        </a:lnSpc>
                        <a:spcBef>
                          <a:spcPts val="0"/>
                        </a:spcBef>
                        <a:spcAft>
                          <a:spcPts val="0"/>
                        </a:spcAft>
                        <a:buNone/>
                      </a:pPr>
                      <a:r>
                        <a:rPr lang="en-US" sz="1600" u="none" strike="noStrike" cap="none">
                          <a:sym typeface="Arial"/>
                        </a:rPr>
                        <a:t>STAAR</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N/A</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English II:</a:t>
                      </a:r>
                      <a:br>
                        <a:rPr lang="en-US" sz="1600" u="none" strike="noStrike" cap="none">
                          <a:sym typeface="Arial"/>
                        </a:rPr>
                      </a:br>
                      <a:r>
                        <a:rPr lang="en-US" sz="1800" u="none" strike="noStrike" cap="none">
                          <a:sym typeface="Arial"/>
                        </a:rPr>
                        <a:t>4000</a:t>
                      </a:r>
                      <a:endParaRPr/>
                    </a:p>
                  </a:txBody>
                  <a:tcPr marL="68575" marR="68575" marT="0" marB="0" anchor="ctr"/>
                </a:tc>
                <a:tc>
                  <a:txBody>
                    <a:bodyPr/>
                    <a:lstStyle/>
                    <a:p>
                      <a:pPr marL="0" marR="0" lvl="0" indent="0" algn="ctr" rtl="0">
                        <a:lnSpc>
                          <a:spcPct val="107000"/>
                        </a:lnSpc>
                        <a:spcBef>
                          <a:spcPts val="0"/>
                        </a:spcBef>
                        <a:spcAft>
                          <a:spcPts val="0"/>
                        </a:spcAft>
                        <a:buNone/>
                      </a:pPr>
                      <a:r>
                        <a:rPr lang="en-US" sz="1600" u="none" strike="noStrike" cap="none">
                          <a:sym typeface="Arial"/>
                        </a:rPr>
                        <a:t>Algebra I:</a:t>
                      </a:r>
                      <a:br>
                        <a:rPr lang="en-US" sz="1600" u="none" strike="noStrike" cap="none">
                          <a:sym typeface="Arial"/>
                        </a:rPr>
                      </a:br>
                      <a:r>
                        <a:rPr lang="en-US" sz="1800" u="none" strike="noStrike" cap="none">
                          <a:sym typeface="Arial"/>
                        </a:rPr>
                        <a:t>4000</a:t>
                      </a:r>
                      <a:r>
                        <a:rPr lang="en-US" sz="1600" u="none" strike="noStrike" cap="none">
                          <a:sym typeface="Arial"/>
                        </a:rPr>
                        <a:t> </a:t>
                      </a:r>
                      <a:r>
                        <a:rPr lang="en-US" sz="1600" u="sng" strike="noStrike" cap="none">
                          <a:sym typeface="Arial"/>
                        </a:rPr>
                        <a:t>and</a:t>
                      </a:r>
                      <a:r>
                        <a:rPr lang="en-US" sz="1600" u="none" strike="noStrike" cap="none">
                          <a:sym typeface="Arial"/>
                        </a:rPr>
                        <a:t> at least</a:t>
                      </a:r>
                      <a:br>
                        <a:rPr lang="en-US" sz="1600" u="none" strike="noStrike" cap="none">
                          <a:sym typeface="Arial"/>
                        </a:rPr>
                      </a:br>
                      <a:r>
                        <a:rPr lang="en-US" sz="1600" u="none" strike="noStrike" cap="none">
                          <a:sym typeface="Arial"/>
                        </a:rPr>
                        <a:t>a final grade of </a:t>
                      </a:r>
                      <a:br>
                        <a:rPr lang="en-US" sz="1600" u="none" strike="noStrike" cap="none">
                          <a:sym typeface="Arial"/>
                        </a:rPr>
                      </a:br>
                      <a:r>
                        <a:rPr lang="en-US" sz="1800" u="none" strike="noStrike" cap="none">
                          <a:sym typeface="Arial"/>
                        </a:rPr>
                        <a:t>70</a:t>
                      </a:r>
                      <a:r>
                        <a:rPr lang="en-US" sz="1600" u="none" strike="noStrike" cap="none">
                          <a:sym typeface="Arial"/>
                        </a:rPr>
                        <a:t>% in Algebra 2</a:t>
                      </a:r>
                      <a:endParaRPr sz="1600" b="0" u="none" strike="noStrike" cap="none">
                        <a:latin typeface="Arial"/>
                        <a:ea typeface="Arial"/>
                        <a:cs typeface="Arial"/>
                        <a:sym typeface="Arial"/>
                      </a:endParaRPr>
                    </a:p>
                  </a:txBody>
                  <a:tcPr marL="68575" marR="68575" marT="0" marB="0" anchor="ctr"/>
                </a:tc>
                <a:extLst>
                  <a:ext uri="{0D108BD9-81ED-4DB2-BD59-A6C34878D82A}">
                    <a16:rowId xmlns:a16="http://schemas.microsoft.com/office/drawing/2014/main" val="10004"/>
                  </a:ext>
                </a:extLst>
              </a:tr>
            </a:tbl>
          </a:graphicData>
        </a:graphic>
      </p:graphicFrame>
      <p:pic>
        <p:nvPicPr>
          <p:cNvPr id="575" name="Google Shape;575;p24"/>
          <p:cNvPicPr preferRelativeResize="0"/>
          <p:nvPr/>
        </p:nvPicPr>
        <p:blipFill rotWithShape="1">
          <a:blip r:embed="rId3">
            <a:alphaModFix/>
          </a:blip>
          <a:srcRect/>
          <a:stretch/>
        </p:blipFill>
        <p:spPr>
          <a:xfrm>
            <a:off x="11277600" y="6156086"/>
            <a:ext cx="695060" cy="54951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582"/>
        <p:cNvGrpSpPr/>
        <p:nvPr/>
      </p:nvGrpSpPr>
      <p:grpSpPr>
        <a:xfrm>
          <a:off x="0" y="0"/>
          <a:ext cx="0" cy="0"/>
          <a:chOff x="0" y="0"/>
          <a:chExt cx="0" cy="0"/>
        </a:xfrm>
      </p:grpSpPr>
      <p:sp>
        <p:nvSpPr>
          <p:cNvPr id="583" name="Google Shape;583;p25"/>
          <p:cNvSpPr/>
          <p:nvPr/>
        </p:nvSpPr>
        <p:spPr>
          <a:xfrm>
            <a:off x="-1" y="13647"/>
            <a:ext cx="914400" cy="684435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84" name="Google Shape;584;p25"/>
          <p:cNvSpPr txBox="1">
            <a:spLocks noGrp="1"/>
          </p:cNvSpPr>
          <p:nvPr>
            <p:ph type="title"/>
          </p:nvPr>
        </p:nvSpPr>
        <p:spPr>
          <a:xfrm>
            <a:off x="1981200" y="304800"/>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F2F2F2"/>
              </a:buClr>
              <a:buSzPts val="6600"/>
              <a:buFont typeface="Trebuchet MS"/>
              <a:buNone/>
            </a:pPr>
            <a:r>
              <a:rPr lang="en-US" sz="6600" b="1">
                <a:solidFill>
                  <a:srgbClr val="F2F2F2"/>
                </a:solidFill>
              </a:rPr>
              <a:t>TSI Waivers</a:t>
            </a:r>
            <a:endParaRPr/>
          </a:p>
        </p:txBody>
      </p:sp>
      <p:sp>
        <p:nvSpPr>
          <p:cNvPr id="585" name="Google Shape;585;p25"/>
          <p:cNvSpPr txBox="1">
            <a:spLocks noGrp="1"/>
          </p:cNvSpPr>
          <p:nvPr>
            <p:ph type="body" idx="1"/>
          </p:nvPr>
        </p:nvSpPr>
        <p:spPr>
          <a:xfrm>
            <a:off x="1064559" y="2339119"/>
            <a:ext cx="10062882" cy="306490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F2F2F2"/>
              </a:buClr>
              <a:buSzPts val="2900"/>
              <a:buNone/>
            </a:pPr>
            <a:r>
              <a:rPr lang="en-US" sz="2900" b="1" u="sng">
                <a:solidFill>
                  <a:srgbClr val="F2F2F2"/>
                </a:solidFill>
                <a:latin typeface="Candara"/>
                <a:ea typeface="Candara"/>
                <a:cs typeface="Candara"/>
                <a:sym typeface="Candara"/>
              </a:rPr>
              <a:t>Scores must be reported by your high school counselor</a:t>
            </a:r>
            <a:endParaRPr sz="2900" b="1">
              <a:solidFill>
                <a:srgbClr val="F2F2F2"/>
              </a:solidFill>
              <a:latin typeface="Candara"/>
              <a:ea typeface="Candara"/>
              <a:cs typeface="Candara"/>
              <a:sym typeface="Candara"/>
            </a:endParaRPr>
          </a:p>
          <a:p>
            <a:pPr marL="0" lvl="0" indent="0" algn="ctr" rtl="0">
              <a:spcBef>
                <a:spcPts val="580"/>
              </a:spcBef>
              <a:spcAft>
                <a:spcPts val="0"/>
              </a:spcAft>
              <a:buClr>
                <a:schemeClr val="lt1"/>
              </a:buClr>
              <a:buSzPts val="2900"/>
              <a:buNone/>
            </a:pPr>
            <a:endParaRPr sz="2900" b="1">
              <a:solidFill>
                <a:srgbClr val="F2F2F2"/>
              </a:solidFill>
              <a:latin typeface="Candara"/>
              <a:ea typeface="Candara"/>
              <a:cs typeface="Candara"/>
              <a:sym typeface="Candara"/>
            </a:endParaRPr>
          </a:p>
          <a:p>
            <a:pPr marL="0" lvl="0" indent="0" algn="ctr" rtl="0">
              <a:spcBef>
                <a:spcPts val="560"/>
              </a:spcBef>
              <a:spcAft>
                <a:spcPts val="0"/>
              </a:spcAft>
              <a:buClr>
                <a:srgbClr val="F2F2F2"/>
              </a:buClr>
              <a:buSzPts val="2800"/>
              <a:buNone/>
            </a:pPr>
            <a:r>
              <a:rPr lang="en-US" sz="2800">
                <a:solidFill>
                  <a:srgbClr val="F2F2F2"/>
                </a:solidFill>
                <a:latin typeface="Candara"/>
                <a:ea typeface="Candara"/>
                <a:cs typeface="Candara"/>
                <a:sym typeface="Candara"/>
              </a:rPr>
              <a:t>For more information on waivers, please review the Collin College New Student Checklist or visit </a:t>
            </a:r>
            <a:r>
              <a:rPr lang="en-US" sz="2800" u="sng">
                <a:solidFill>
                  <a:schemeClr val="hlink"/>
                </a:solidFill>
                <a:latin typeface="Candara"/>
                <a:ea typeface="Candara"/>
                <a:cs typeface="Candara"/>
                <a:sym typeface="Candara"/>
                <a:hlinkClick r:id="rId3"/>
              </a:rPr>
              <a:t>www.collin.edu/express/dualcredit</a:t>
            </a:r>
            <a:r>
              <a:rPr lang="en-US" sz="2800">
                <a:latin typeface="Candara"/>
                <a:ea typeface="Candara"/>
                <a:cs typeface="Candara"/>
                <a:sym typeface="Candara"/>
              </a:rPr>
              <a:t> or check with your Collin Counselor or  Special Admissions Coordinator </a:t>
            </a:r>
            <a:endParaRPr sz="2800">
              <a:solidFill>
                <a:srgbClr val="F2F2F2"/>
              </a:solidFill>
              <a:latin typeface="Arial"/>
              <a:ea typeface="Arial"/>
              <a:cs typeface="Arial"/>
              <a:sym typeface="Arial"/>
            </a:endParaRPr>
          </a:p>
          <a:p>
            <a:pPr marL="0" lvl="0" indent="0" algn="l" rtl="0">
              <a:spcBef>
                <a:spcPts val="440"/>
              </a:spcBef>
              <a:spcAft>
                <a:spcPts val="0"/>
              </a:spcAft>
              <a:buClr>
                <a:schemeClr val="lt1"/>
              </a:buClr>
              <a:buSzPts val="2200"/>
              <a:buNone/>
            </a:pPr>
            <a:endParaRPr sz="2200"/>
          </a:p>
        </p:txBody>
      </p:sp>
      <p:sp>
        <p:nvSpPr>
          <p:cNvPr id="586" name="Google Shape;586;p25"/>
          <p:cNvSpPr txBox="1"/>
          <p:nvPr/>
        </p:nvSpPr>
        <p:spPr>
          <a:xfrm>
            <a:off x="2061882" y="5480604"/>
            <a:ext cx="81534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lt1"/>
              </a:solidFill>
              <a:latin typeface="Arial"/>
              <a:ea typeface="Arial"/>
              <a:cs typeface="Arial"/>
              <a:sym typeface="Arial"/>
            </a:endParaRPr>
          </a:p>
        </p:txBody>
      </p:sp>
      <p:sp>
        <p:nvSpPr>
          <p:cNvPr id="587" name="Google Shape;587;p25"/>
          <p:cNvSpPr/>
          <p:nvPr/>
        </p:nvSpPr>
        <p:spPr>
          <a:xfrm>
            <a:off x="914399" y="1447800"/>
            <a:ext cx="11277601" cy="38895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88" name="Google Shape;588;p25"/>
          <p:cNvPicPr preferRelativeResize="0"/>
          <p:nvPr/>
        </p:nvPicPr>
        <p:blipFill rotWithShape="1">
          <a:blip r:embed="rId4">
            <a:alphaModFix/>
          </a:blip>
          <a:srcRect/>
          <a:stretch/>
        </p:blipFill>
        <p:spPr>
          <a:xfrm>
            <a:off x="11277600" y="6156086"/>
            <a:ext cx="695060" cy="54951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595"/>
        <p:cNvGrpSpPr/>
        <p:nvPr/>
      </p:nvGrpSpPr>
      <p:grpSpPr>
        <a:xfrm>
          <a:off x="0" y="0"/>
          <a:ext cx="0" cy="0"/>
          <a:chOff x="0" y="0"/>
          <a:chExt cx="0" cy="0"/>
        </a:xfrm>
      </p:grpSpPr>
      <p:sp>
        <p:nvSpPr>
          <p:cNvPr id="596" name="Google Shape;596;p26"/>
          <p:cNvSpPr txBox="1"/>
          <p:nvPr/>
        </p:nvSpPr>
        <p:spPr>
          <a:xfrm>
            <a:off x="0" y="228600"/>
            <a:ext cx="121920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4400"/>
              <a:buFont typeface="Trebuchet MS"/>
              <a:buNone/>
            </a:pPr>
            <a:r>
              <a:rPr lang="en-US" sz="4400" b="1">
                <a:solidFill>
                  <a:schemeClr val="lt1"/>
                </a:solidFill>
                <a:latin typeface="Trebuchet MS"/>
                <a:ea typeface="Trebuchet MS"/>
                <a:cs typeface="Trebuchet MS"/>
                <a:sym typeface="Trebuchet MS"/>
              </a:rPr>
              <a:t>TSI:  What Will I Need to Do?</a:t>
            </a:r>
            <a:endParaRPr/>
          </a:p>
        </p:txBody>
      </p:sp>
      <p:sp>
        <p:nvSpPr>
          <p:cNvPr id="597" name="Google Shape;597;p26"/>
          <p:cNvSpPr txBox="1"/>
          <p:nvPr/>
        </p:nvSpPr>
        <p:spPr>
          <a:xfrm>
            <a:off x="476250" y="1600200"/>
            <a:ext cx="11239500" cy="4953000"/>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lt1"/>
              </a:buClr>
              <a:buSzPts val="2800"/>
              <a:buFont typeface="Arial"/>
              <a:buChar char="•"/>
            </a:pPr>
            <a:r>
              <a:rPr lang="en-US" sz="2800">
                <a:solidFill>
                  <a:schemeClr val="lt1"/>
                </a:solidFill>
                <a:latin typeface="Candara"/>
                <a:ea typeface="Candara"/>
                <a:cs typeface="Candara"/>
                <a:sym typeface="Candara"/>
              </a:rPr>
              <a:t>Complete </a:t>
            </a:r>
            <a:r>
              <a:rPr lang="en-US" sz="2800" b="1">
                <a:solidFill>
                  <a:schemeClr val="lt1"/>
                </a:solidFill>
                <a:latin typeface="Candara"/>
                <a:ea typeface="Candara"/>
                <a:cs typeface="Candara"/>
                <a:sym typeface="Candara"/>
              </a:rPr>
              <a:t>Pre-Assessment Activity (PAA) </a:t>
            </a:r>
          </a:p>
          <a:p>
            <a:pPr marL="342900" marR="0" lvl="0" indent="-342900" algn="l" rtl="0">
              <a:spcBef>
                <a:spcPts val="0"/>
              </a:spcBef>
              <a:spcAft>
                <a:spcPts val="0"/>
              </a:spcAft>
              <a:buClr>
                <a:schemeClr val="lt1"/>
              </a:buClr>
              <a:buSzPts val="2800"/>
              <a:buFont typeface="Arial"/>
              <a:buChar char="•"/>
            </a:pPr>
            <a:r>
              <a:rPr lang="en-US" sz="2800">
                <a:solidFill>
                  <a:schemeClr val="lt1"/>
                </a:solidFill>
                <a:latin typeface="Candara"/>
                <a:ea typeface="Candara"/>
                <a:cs typeface="Candara"/>
                <a:sym typeface="Candara"/>
              </a:rPr>
              <a:t>Review email from </a:t>
            </a:r>
            <a:r>
              <a:rPr lang="en-US" sz="2800" u="sng">
                <a:solidFill>
                  <a:schemeClr val="lt1"/>
                </a:solidFill>
                <a:latin typeface="Candara"/>
                <a:ea typeface="Candara"/>
                <a:cs typeface="Candara"/>
                <a:sym typeface="Candara"/>
                <a:hlinkClick r:id="rId3">
                  <a:extLst>
                    <a:ext uri="{A12FA001-AC4F-418D-AE19-62706E023703}">
                      <ahyp:hlinkClr xmlns:ahyp="http://schemas.microsoft.com/office/drawing/2018/hyperlinkcolor" val="tx"/>
                    </a:ext>
                  </a:extLst>
                </a:hlinkClick>
              </a:rPr>
              <a:t>assessments@Collin.edu</a:t>
            </a:r>
            <a:r>
              <a:rPr lang="en-US" sz="2800">
                <a:solidFill>
                  <a:schemeClr val="lt1"/>
                </a:solidFill>
                <a:latin typeface="Candara"/>
                <a:ea typeface="Candara"/>
                <a:cs typeface="Candara"/>
                <a:sym typeface="Candara"/>
              </a:rPr>
              <a:t> regarding testing procedures.</a:t>
            </a:r>
            <a:endParaRPr/>
          </a:p>
          <a:p>
            <a:pPr marL="342900" marR="0" lvl="0" indent="-342900" algn="l" rtl="0">
              <a:spcBef>
                <a:spcPts val="1160"/>
              </a:spcBef>
              <a:spcAft>
                <a:spcPts val="0"/>
              </a:spcAft>
              <a:buClr>
                <a:schemeClr val="lt1"/>
              </a:buClr>
              <a:buSzPts val="2800"/>
              <a:buFont typeface="Arial"/>
              <a:buChar char="•"/>
            </a:pPr>
            <a:r>
              <a:rPr lang="en-US" sz="2800">
                <a:solidFill>
                  <a:schemeClr val="lt1"/>
                </a:solidFill>
                <a:latin typeface="Candara"/>
                <a:ea typeface="Candara"/>
                <a:cs typeface="Candara"/>
                <a:sym typeface="Candara"/>
              </a:rPr>
              <a:t>Pay at the cashier’s office or online. The cost is </a:t>
            </a:r>
            <a:r>
              <a:rPr lang="en-US" sz="2800" b="1">
                <a:solidFill>
                  <a:schemeClr val="lt1"/>
                </a:solidFill>
                <a:latin typeface="Candara"/>
                <a:ea typeface="Candara"/>
                <a:cs typeface="Candara"/>
                <a:sym typeface="Candara"/>
              </a:rPr>
              <a:t>$29. </a:t>
            </a:r>
            <a:endParaRPr/>
          </a:p>
          <a:p>
            <a:pPr marL="342900" marR="0" lvl="0" indent="-342900" algn="l" rtl="0">
              <a:spcBef>
                <a:spcPts val="1160"/>
              </a:spcBef>
              <a:spcAft>
                <a:spcPts val="0"/>
              </a:spcAft>
              <a:buClr>
                <a:schemeClr val="lt1"/>
              </a:buClr>
              <a:buSzPts val="2800"/>
              <a:buFont typeface="Arial"/>
              <a:buChar char="•"/>
            </a:pPr>
            <a:r>
              <a:rPr lang="en-US" sz="2800">
                <a:solidFill>
                  <a:schemeClr val="lt1"/>
                </a:solidFill>
                <a:latin typeface="Candara"/>
                <a:ea typeface="Candara"/>
                <a:cs typeface="Candara"/>
                <a:sym typeface="Candara"/>
              </a:rPr>
              <a:t>In-Person testing is available at any campus Testing Center by Appointment. </a:t>
            </a:r>
            <a:endParaRPr/>
          </a:p>
          <a:p>
            <a:pPr marL="342900" marR="0" lvl="0" indent="-342900" algn="l" rtl="0">
              <a:spcBef>
                <a:spcPts val="1160"/>
              </a:spcBef>
              <a:spcAft>
                <a:spcPts val="0"/>
              </a:spcAft>
              <a:buClr>
                <a:schemeClr val="lt1"/>
              </a:buClr>
              <a:buSzPts val="2800"/>
              <a:buFont typeface="Arial"/>
              <a:buChar char="•"/>
            </a:pPr>
            <a:r>
              <a:rPr lang="en-US" sz="2800">
                <a:solidFill>
                  <a:schemeClr val="lt1"/>
                </a:solidFill>
                <a:latin typeface="Candara"/>
                <a:ea typeface="Candara"/>
                <a:cs typeface="Candara"/>
                <a:sym typeface="Candara"/>
              </a:rPr>
              <a:t>Online testing is offered through a virtual testing platform. The current cost is $40.</a:t>
            </a:r>
            <a:endParaRPr/>
          </a:p>
          <a:p>
            <a:pPr marL="342900" marR="0" lvl="0" indent="-342900" algn="l" rtl="0">
              <a:spcBef>
                <a:spcPts val="1160"/>
              </a:spcBef>
              <a:spcAft>
                <a:spcPts val="0"/>
              </a:spcAft>
              <a:buClr>
                <a:schemeClr val="lt1"/>
              </a:buClr>
              <a:buSzPts val="2800"/>
              <a:buFont typeface="Arial"/>
              <a:buChar char="•"/>
            </a:pPr>
            <a:r>
              <a:rPr lang="en-US" sz="2800">
                <a:solidFill>
                  <a:schemeClr val="lt1"/>
                </a:solidFill>
                <a:latin typeface="Candara"/>
                <a:ea typeface="Candara"/>
                <a:cs typeface="Candara"/>
                <a:sym typeface="Candara"/>
              </a:rPr>
              <a:t>Visit our </a:t>
            </a:r>
            <a:r>
              <a:rPr lang="en-US" sz="2800" u="sng">
                <a:solidFill>
                  <a:schemeClr val="lt1"/>
                </a:solidFill>
                <a:latin typeface="Candara"/>
                <a:ea typeface="Candara"/>
                <a:cs typeface="Candara"/>
                <a:sym typeface="Candara"/>
                <a:hlinkClick r:id="rId4">
                  <a:extLst>
                    <a:ext uri="{A12FA001-AC4F-418D-AE19-62706E023703}">
                      <ahyp:hlinkClr xmlns:ahyp="http://schemas.microsoft.com/office/drawing/2018/hyperlinkcolor" val="tx"/>
                    </a:ext>
                  </a:extLst>
                </a:hlinkClick>
              </a:rPr>
              <a:t>TSI Testing webpage </a:t>
            </a:r>
            <a:r>
              <a:rPr lang="en-US" sz="2800">
                <a:solidFill>
                  <a:schemeClr val="lt1"/>
                </a:solidFill>
                <a:latin typeface="Candara"/>
                <a:ea typeface="Candara"/>
                <a:cs typeface="Candara"/>
                <a:sym typeface="Candara"/>
              </a:rPr>
              <a:t>on Collin’s website for more details.</a:t>
            </a:r>
            <a:endParaRPr/>
          </a:p>
        </p:txBody>
      </p:sp>
      <p:pic>
        <p:nvPicPr>
          <p:cNvPr id="598" name="Google Shape;598;p26"/>
          <p:cNvPicPr preferRelativeResize="0"/>
          <p:nvPr/>
        </p:nvPicPr>
        <p:blipFill rotWithShape="1">
          <a:blip r:embed="rId5">
            <a:alphaModFix/>
          </a:blip>
          <a:srcRect/>
          <a:stretch/>
        </p:blipFill>
        <p:spPr>
          <a:xfrm>
            <a:off x="11277600" y="6156086"/>
            <a:ext cx="695060" cy="5495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605"/>
        <p:cNvGrpSpPr/>
        <p:nvPr/>
      </p:nvGrpSpPr>
      <p:grpSpPr>
        <a:xfrm>
          <a:off x="0" y="0"/>
          <a:ext cx="0" cy="0"/>
          <a:chOff x="0" y="0"/>
          <a:chExt cx="0" cy="0"/>
        </a:xfrm>
      </p:grpSpPr>
      <p:pic>
        <p:nvPicPr>
          <p:cNvPr id="606" name="Google Shape;606;p27"/>
          <p:cNvPicPr preferRelativeResize="0"/>
          <p:nvPr/>
        </p:nvPicPr>
        <p:blipFill rotWithShape="1">
          <a:blip r:embed="rId3">
            <a:alphaModFix/>
          </a:blip>
          <a:srcRect l="18817"/>
          <a:stretch/>
        </p:blipFill>
        <p:spPr>
          <a:xfrm flipH="1">
            <a:off x="6705600" y="1274668"/>
            <a:ext cx="5486398" cy="5583332"/>
          </a:xfrm>
          <a:prstGeom prst="rect">
            <a:avLst/>
          </a:prstGeom>
          <a:noFill/>
          <a:ln>
            <a:noFill/>
          </a:ln>
        </p:spPr>
      </p:pic>
      <p:sp>
        <p:nvSpPr>
          <p:cNvPr id="607" name="Google Shape;607;p27"/>
          <p:cNvSpPr txBox="1">
            <a:spLocks noGrp="1"/>
          </p:cNvSpPr>
          <p:nvPr>
            <p:ph type="title"/>
          </p:nvPr>
        </p:nvSpPr>
        <p:spPr>
          <a:xfrm>
            <a:off x="-381000" y="-76201"/>
            <a:ext cx="12985175"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Open Sans"/>
              <a:buNone/>
            </a:pPr>
            <a:r>
              <a:rPr lang="en-US">
                <a:latin typeface="Open Sans"/>
                <a:ea typeface="Open Sans"/>
                <a:cs typeface="Open Sans"/>
                <a:sym typeface="Open Sans"/>
              </a:rPr>
              <a:t>  </a:t>
            </a:r>
            <a:r>
              <a:rPr lang="en-US">
                <a:latin typeface="Arial"/>
                <a:ea typeface="Arial"/>
                <a:cs typeface="Arial"/>
                <a:sym typeface="Arial"/>
              </a:rPr>
              <a:t>Bacterial Meningitis Vaccination</a:t>
            </a:r>
            <a:endParaRPr/>
          </a:p>
        </p:txBody>
      </p:sp>
      <p:sp>
        <p:nvSpPr>
          <p:cNvPr id="608" name="Google Shape;608;p27"/>
          <p:cNvSpPr txBox="1">
            <a:spLocks noGrp="1"/>
          </p:cNvSpPr>
          <p:nvPr>
            <p:ph type="body" idx="1"/>
          </p:nvPr>
        </p:nvSpPr>
        <p:spPr>
          <a:xfrm>
            <a:off x="77119" y="1820413"/>
            <a:ext cx="6553200" cy="4491841"/>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2000"/>
              <a:buNone/>
            </a:pPr>
            <a:r>
              <a:rPr lang="en-US" sz="2000" b="1">
                <a:latin typeface="Candara"/>
                <a:ea typeface="Candara"/>
                <a:cs typeface="Candara"/>
                <a:sym typeface="Candara"/>
              </a:rPr>
              <a:t>Dual Credit students taking classes </a:t>
            </a:r>
            <a:r>
              <a:rPr lang="en-US" sz="2000" u="sng">
                <a:latin typeface="Candara"/>
                <a:ea typeface="Candara"/>
                <a:cs typeface="Candara"/>
                <a:sym typeface="Candara"/>
              </a:rPr>
              <a:t>at </a:t>
            </a:r>
            <a:r>
              <a:rPr lang="en-US" sz="2000" i="1" u="sng">
                <a:latin typeface="Candara"/>
                <a:ea typeface="Candara"/>
                <a:cs typeface="Candara"/>
                <a:sym typeface="Candara"/>
              </a:rPr>
              <a:t>any Collin campus</a:t>
            </a:r>
            <a:r>
              <a:rPr lang="en-US" sz="2000" i="1">
                <a:latin typeface="Candara"/>
                <a:ea typeface="Candara"/>
                <a:cs typeface="Candara"/>
                <a:sym typeface="Candara"/>
              </a:rPr>
              <a:t> </a:t>
            </a:r>
            <a:r>
              <a:rPr lang="en-US" sz="2000">
                <a:latin typeface="Candara"/>
                <a:ea typeface="Candara"/>
                <a:cs typeface="Candara"/>
                <a:sym typeface="Candara"/>
              </a:rPr>
              <a:t> MUST provide proof of vaccination within 5 years or documentation of an exemption if they are under the age of 22.  </a:t>
            </a:r>
            <a:r>
              <a:rPr lang="en-US" sz="2000" i="1">
                <a:latin typeface="Candara"/>
                <a:ea typeface="Candara"/>
                <a:cs typeface="Candara"/>
                <a:sym typeface="Candara"/>
              </a:rPr>
              <a:t>The vaccination must be administered at least </a:t>
            </a:r>
            <a:r>
              <a:rPr lang="en-US" sz="2000" b="1" i="1" u="sng">
                <a:latin typeface="Candara"/>
                <a:ea typeface="Candara"/>
                <a:cs typeface="Candara"/>
                <a:sym typeface="Candara"/>
              </a:rPr>
              <a:t>10</a:t>
            </a:r>
            <a:r>
              <a:rPr lang="en-US" sz="2000" i="1">
                <a:latin typeface="Candara"/>
                <a:ea typeface="Candara"/>
                <a:cs typeface="Candara"/>
                <a:sym typeface="Candara"/>
              </a:rPr>
              <a:t> days prior to start of the student’s entering term.</a:t>
            </a:r>
            <a:endParaRPr sz="2000">
              <a:latin typeface="Candara"/>
              <a:ea typeface="Candara"/>
              <a:cs typeface="Candara"/>
              <a:sym typeface="Candara"/>
            </a:endParaRPr>
          </a:p>
          <a:p>
            <a:pPr marL="0" lvl="0" indent="0" algn="ctr" rtl="0">
              <a:spcBef>
                <a:spcPts val="400"/>
              </a:spcBef>
              <a:spcAft>
                <a:spcPts val="0"/>
              </a:spcAft>
              <a:buClr>
                <a:schemeClr val="lt1"/>
              </a:buClr>
              <a:buSzPts val="2000"/>
              <a:buNone/>
            </a:pPr>
            <a:endParaRPr sz="2000">
              <a:latin typeface="Candara"/>
              <a:ea typeface="Candara"/>
              <a:cs typeface="Candara"/>
              <a:sym typeface="Candara"/>
            </a:endParaRPr>
          </a:p>
          <a:p>
            <a:pPr marL="0" lvl="0" indent="0" algn="ctr" rtl="0">
              <a:spcBef>
                <a:spcPts val="400"/>
              </a:spcBef>
              <a:spcAft>
                <a:spcPts val="0"/>
              </a:spcAft>
              <a:buClr>
                <a:schemeClr val="lt1"/>
              </a:buClr>
              <a:buSzPts val="2000"/>
              <a:buNone/>
            </a:pPr>
            <a:r>
              <a:rPr lang="en-US" sz="2000">
                <a:latin typeface="Candara"/>
                <a:ea typeface="Candara"/>
                <a:cs typeface="Candara"/>
                <a:sym typeface="Candara"/>
              </a:rPr>
              <a:t>Dual Credit students taking classes away from a Collin College campus are eligible for an exemption by completing and signing the HS permission form.</a:t>
            </a:r>
            <a:endParaRPr/>
          </a:p>
          <a:p>
            <a:pPr marL="0" lvl="0" indent="0" algn="ctr" rtl="0">
              <a:spcBef>
                <a:spcPts val="400"/>
              </a:spcBef>
              <a:spcAft>
                <a:spcPts val="0"/>
              </a:spcAft>
              <a:buClr>
                <a:schemeClr val="lt1"/>
              </a:buClr>
              <a:buSzPts val="2000"/>
              <a:buNone/>
            </a:pPr>
            <a:endParaRPr sz="2000">
              <a:latin typeface="Candara"/>
              <a:ea typeface="Candara"/>
              <a:cs typeface="Candara"/>
              <a:sym typeface="Candara"/>
            </a:endParaRPr>
          </a:p>
          <a:p>
            <a:pPr marL="0" lvl="0" indent="0" algn="ctr" rtl="0">
              <a:spcBef>
                <a:spcPts val="400"/>
              </a:spcBef>
              <a:spcAft>
                <a:spcPts val="0"/>
              </a:spcAft>
              <a:buClr>
                <a:schemeClr val="lt1"/>
              </a:buClr>
              <a:buSzPts val="2000"/>
              <a:buNone/>
            </a:pPr>
            <a:r>
              <a:rPr lang="en-US" sz="2000">
                <a:latin typeface="Candara"/>
                <a:ea typeface="Candara"/>
                <a:cs typeface="Candara"/>
                <a:sym typeface="Candara"/>
              </a:rPr>
              <a:t>For more information, please visit </a:t>
            </a:r>
            <a:r>
              <a:rPr lang="en-US" sz="2000" i="1" u="sng">
                <a:latin typeface="Candara"/>
                <a:ea typeface="Candara"/>
                <a:cs typeface="Candara"/>
                <a:sym typeface="Candara"/>
              </a:rPr>
              <a:t>www.collin.edu/meningitis.</a:t>
            </a:r>
            <a:endParaRPr/>
          </a:p>
          <a:p>
            <a:pPr marL="342900" lvl="0" indent="-190500" algn="l" rtl="0">
              <a:spcBef>
                <a:spcPts val="480"/>
              </a:spcBef>
              <a:spcAft>
                <a:spcPts val="0"/>
              </a:spcAft>
              <a:buClr>
                <a:schemeClr val="lt1"/>
              </a:buClr>
              <a:buSzPts val="2400"/>
              <a:buNone/>
            </a:pPr>
            <a:endParaRPr sz="2400">
              <a:latin typeface="Open Sans"/>
              <a:ea typeface="Open Sans"/>
              <a:cs typeface="Open Sans"/>
              <a:sym typeface="Open Sans"/>
            </a:endParaRPr>
          </a:p>
          <a:p>
            <a:pPr marL="0" lvl="0" indent="0" algn="l" rtl="0">
              <a:spcBef>
                <a:spcPts val="480"/>
              </a:spcBef>
              <a:spcAft>
                <a:spcPts val="0"/>
              </a:spcAft>
              <a:buClr>
                <a:schemeClr val="lt1"/>
              </a:buClr>
              <a:buSzPts val="2400"/>
              <a:buNone/>
            </a:pPr>
            <a:endParaRPr sz="2400">
              <a:latin typeface="Open Sans"/>
              <a:ea typeface="Open Sans"/>
              <a:cs typeface="Open Sans"/>
              <a:sym typeface="Open Sans"/>
            </a:endParaRPr>
          </a:p>
          <a:p>
            <a:pPr marL="342900" lvl="0" indent="-342900" algn="l" rtl="0">
              <a:spcBef>
                <a:spcPts val="480"/>
              </a:spcBef>
              <a:spcAft>
                <a:spcPts val="0"/>
              </a:spcAft>
              <a:buClr>
                <a:schemeClr val="lt1"/>
              </a:buClr>
              <a:buSzPts val="2400"/>
              <a:buNone/>
            </a:pPr>
            <a:endParaRPr sz="2400"/>
          </a:p>
        </p:txBody>
      </p:sp>
      <p:sp>
        <p:nvSpPr>
          <p:cNvPr id="609" name="Google Shape;609;p27"/>
          <p:cNvSpPr/>
          <p:nvPr/>
        </p:nvSpPr>
        <p:spPr>
          <a:xfrm>
            <a:off x="0" y="842159"/>
            <a:ext cx="12191998" cy="43250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0" name="Google Shape;610;p27"/>
          <p:cNvPicPr preferRelativeResize="0"/>
          <p:nvPr/>
        </p:nvPicPr>
        <p:blipFill rotWithShape="1">
          <a:blip r:embed="rId4">
            <a:alphaModFix/>
          </a:blip>
          <a:srcRect/>
          <a:stretch/>
        </p:blipFill>
        <p:spPr>
          <a:xfrm>
            <a:off x="228600" y="6096000"/>
            <a:ext cx="695060" cy="5495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268"/>
        <p:cNvGrpSpPr/>
        <p:nvPr/>
      </p:nvGrpSpPr>
      <p:grpSpPr>
        <a:xfrm>
          <a:off x="0" y="0"/>
          <a:ext cx="0" cy="0"/>
          <a:chOff x="0" y="0"/>
          <a:chExt cx="0" cy="0"/>
        </a:xfrm>
      </p:grpSpPr>
      <p:sp>
        <p:nvSpPr>
          <p:cNvPr id="269" name="Google Shape;269;p3"/>
          <p:cNvSpPr txBox="1">
            <a:spLocks noGrp="1"/>
          </p:cNvSpPr>
          <p:nvPr>
            <p:ph type="title"/>
          </p:nvPr>
        </p:nvSpPr>
        <p:spPr>
          <a:xfrm>
            <a:off x="6629400" y="304800"/>
            <a:ext cx="5317958" cy="1981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2F2F2"/>
              </a:buClr>
              <a:buSzPts val="3800"/>
              <a:buFont typeface="Trebuchet MS"/>
              <a:buNone/>
            </a:pPr>
            <a:r>
              <a:rPr lang="en-US" sz="3800" b="1">
                <a:solidFill>
                  <a:srgbClr val="F2F2F2"/>
                </a:solidFill>
              </a:rPr>
              <a:t>Benefits of Being a Collin College Dual Credit Student</a:t>
            </a:r>
            <a:endParaRPr/>
          </a:p>
        </p:txBody>
      </p:sp>
      <p:sp>
        <p:nvSpPr>
          <p:cNvPr id="270" name="Google Shape;270;p3"/>
          <p:cNvSpPr txBox="1">
            <a:spLocks noGrp="1"/>
          </p:cNvSpPr>
          <p:nvPr>
            <p:ph type="body" idx="1"/>
          </p:nvPr>
        </p:nvSpPr>
        <p:spPr>
          <a:xfrm>
            <a:off x="6545179" y="2381090"/>
            <a:ext cx="5486400" cy="3810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F2F2F2"/>
              </a:buClr>
              <a:buSzPts val="2000"/>
              <a:buChar char="•"/>
            </a:pPr>
            <a:r>
              <a:rPr lang="en-US" sz="2000">
                <a:solidFill>
                  <a:srgbClr val="F2F2F2"/>
                </a:solidFill>
                <a:latin typeface="Candara"/>
                <a:ea typeface="Candara"/>
                <a:cs typeface="Candara"/>
                <a:sym typeface="Candara"/>
              </a:rPr>
              <a:t>Courses may count toward high school credit</a:t>
            </a:r>
            <a:endParaRPr sz="1000">
              <a:solidFill>
                <a:srgbClr val="F2F2F2"/>
              </a:solidFill>
              <a:latin typeface="Candara"/>
              <a:ea typeface="Candara"/>
              <a:cs typeface="Candara"/>
              <a:sym typeface="Candara"/>
            </a:endParaRPr>
          </a:p>
          <a:p>
            <a:pPr marL="342900" lvl="0" indent="-342900" algn="l" rtl="0">
              <a:spcBef>
                <a:spcPts val="400"/>
              </a:spcBef>
              <a:spcAft>
                <a:spcPts val="0"/>
              </a:spcAft>
              <a:buClr>
                <a:srgbClr val="F2F2F2"/>
              </a:buClr>
              <a:buSzPts val="2000"/>
              <a:buChar char="•"/>
            </a:pPr>
            <a:r>
              <a:rPr lang="en-US" sz="2000">
                <a:solidFill>
                  <a:srgbClr val="F2F2F2"/>
                </a:solidFill>
                <a:latin typeface="Candara"/>
                <a:ea typeface="Candara"/>
                <a:cs typeface="Candara"/>
                <a:sym typeface="Candara"/>
              </a:rPr>
              <a:t>Small class sizes</a:t>
            </a:r>
            <a:endParaRPr sz="1000">
              <a:solidFill>
                <a:srgbClr val="F2F2F2"/>
              </a:solidFill>
              <a:latin typeface="Candara"/>
              <a:ea typeface="Candara"/>
              <a:cs typeface="Candara"/>
              <a:sym typeface="Candara"/>
            </a:endParaRPr>
          </a:p>
          <a:p>
            <a:pPr marL="342900" lvl="0" indent="-342900" algn="l" rtl="0">
              <a:spcBef>
                <a:spcPts val="400"/>
              </a:spcBef>
              <a:spcAft>
                <a:spcPts val="0"/>
              </a:spcAft>
              <a:buClr>
                <a:srgbClr val="F2F2F2"/>
              </a:buClr>
              <a:buSzPts val="2000"/>
              <a:buChar char="•"/>
            </a:pPr>
            <a:r>
              <a:rPr lang="en-US" sz="2000">
                <a:solidFill>
                  <a:srgbClr val="F2F2F2"/>
                </a:solidFill>
                <a:latin typeface="Candara"/>
                <a:ea typeface="Candara"/>
                <a:cs typeface="Candara"/>
                <a:sym typeface="Candara"/>
              </a:rPr>
              <a:t>Educational support from Collin College instructors and support services</a:t>
            </a:r>
            <a:endParaRPr/>
          </a:p>
          <a:p>
            <a:pPr marL="342900" lvl="0" indent="-342900" algn="l" rtl="0">
              <a:spcBef>
                <a:spcPts val="400"/>
              </a:spcBef>
              <a:spcAft>
                <a:spcPts val="0"/>
              </a:spcAft>
              <a:buClr>
                <a:srgbClr val="F2F2F2"/>
              </a:buClr>
              <a:buSzPts val="2000"/>
              <a:buChar char="•"/>
            </a:pPr>
            <a:r>
              <a:rPr lang="en-US" sz="2000">
                <a:solidFill>
                  <a:srgbClr val="F2F2F2"/>
                </a:solidFill>
                <a:latin typeface="Candara"/>
                <a:ea typeface="Candara"/>
                <a:cs typeface="Candara"/>
                <a:sym typeface="Candara"/>
              </a:rPr>
              <a:t>Experience the college environment and rigor of college courses</a:t>
            </a:r>
            <a:endParaRPr sz="1000">
              <a:solidFill>
                <a:srgbClr val="F2F2F2"/>
              </a:solidFill>
              <a:latin typeface="Candara"/>
              <a:ea typeface="Candara"/>
              <a:cs typeface="Candara"/>
              <a:sym typeface="Candara"/>
            </a:endParaRPr>
          </a:p>
          <a:p>
            <a:pPr marL="342900" lvl="0" indent="-342900" algn="l" rtl="0">
              <a:spcBef>
                <a:spcPts val="400"/>
              </a:spcBef>
              <a:spcAft>
                <a:spcPts val="0"/>
              </a:spcAft>
              <a:buClr>
                <a:srgbClr val="F2F2F2"/>
              </a:buClr>
              <a:buSzPts val="2000"/>
              <a:buChar char="•"/>
            </a:pPr>
            <a:r>
              <a:rPr lang="en-US" sz="2000">
                <a:solidFill>
                  <a:srgbClr val="F2F2F2"/>
                </a:solidFill>
                <a:latin typeface="Candara"/>
                <a:ea typeface="Candara"/>
                <a:cs typeface="Candara"/>
                <a:sym typeface="Candara"/>
              </a:rPr>
              <a:t>Begin a college transcript </a:t>
            </a:r>
          </a:p>
          <a:p>
            <a:pPr marL="342900" lvl="0" indent="-342900" algn="l" rtl="0">
              <a:spcBef>
                <a:spcPts val="400"/>
              </a:spcBef>
              <a:spcAft>
                <a:spcPts val="0"/>
              </a:spcAft>
              <a:buClr>
                <a:srgbClr val="F2F2F2"/>
              </a:buClr>
              <a:buSzPts val="2000"/>
              <a:buChar char="•"/>
            </a:pPr>
            <a:r>
              <a:rPr lang="en-US" sz="2000">
                <a:solidFill>
                  <a:srgbClr val="F2F2F2"/>
                </a:solidFill>
                <a:latin typeface="Candara"/>
                <a:ea typeface="Candara"/>
                <a:cs typeface="Candara"/>
                <a:sym typeface="Candara"/>
              </a:rPr>
              <a:t>Complete a Certificate or Associates Degree</a:t>
            </a:r>
          </a:p>
          <a:p>
            <a:pPr marL="342900" lvl="0" indent="-342900" algn="l" rtl="0">
              <a:spcBef>
                <a:spcPts val="400"/>
              </a:spcBef>
              <a:spcAft>
                <a:spcPts val="0"/>
              </a:spcAft>
              <a:buClr>
                <a:srgbClr val="F2F2F2"/>
              </a:buClr>
              <a:buSzPts val="2000"/>
              <a:buChar char="•"/>
            </a:pPr>
            <a:r>
              <a:rPr lang="en-US" sz="2000">
                <a:solidFill>
                  <a:srgbClr val="F2F2F2"/>
                </a:solidFill>
                <a:latin typeface="Candara"/>
                <a:sym typeface="Candara"/>
              </a:rPr>
              <a:t>Cost savings</a:t>
            </a:r>
            <a:endParaRPr/>
          </a:p>
          <a:p>
            <a:pPr marL="342900" lvl="0" indent="-279400" algn="l" rtl="0">
              <a:spcBef>
                <a:spcPts val="200"/>
              </a:spcBef>
              <a:spcAft>
                <a:spcPts val="0"/>
              </a:spcAft>
              <a:buClr>
                <a:schemeClr val="lt1"/>
              </a:buClr>
              <a:buSzPts val="1000"/>
              <a:buNone/>
            </a:pPr>
            <a:endParaRPr sz="1000">
              <a:solidFill>
                <a:srgbClr val="F2F2F2"/>
              </a:solidFill>
              <a:latin typeface="Candara"/>
              <a:ea typeface="Candara"/>
              <a:cs typeface="Candara"/>
              <a:sym typeface="Candara"/>
            </a:endParaRPr>
          </a:p>
          <a:p>
            <a:pPr marL="342900" lvl="0" indent="-190500" algn="l" rtl="0">
              <a:spcBef>
                <a:spcPts val="480"/>
              </a:spcBef>
              <a:spcAft>
                <a:spcPts val="0"/>
              </a:spcAft>
              <a:buClr>
                <a:schemeClr val="lt1"/>
              </a:buClr>
              <a:buSzPts val="2400"/>
              <a:buNone/>
            </a:pPr>
            <a:endParaRPr sz="2400">
              <a:solidFill>
                <a:schemeClr val="dk1"/>
              </a:solidFill>
              <a:latin typeface="Open Sans"/>
              <a:ea typeface="Open Sans"/>
              <a:cs typeface="Open Sans"/>
              <a:sym typeface="Open Sans"/>
            </a:endParaRPr>
          </a:p>
          <a:p>
            <a:pPr marL="342900" lvl="0" indent="0" algn="l" rtl="0">
              <a:spcBef>
                <a:spcPts val="1760"/>
              </a:spcBef>
              <a:spcAft>
                <a:spcPts val="0"/>
              </a:spcAft>
              <a:buClr>
                <a:schemeClr val="lt1"/>
              </a:buClr>
              <a:buSzPts val="8800"/>
              <a:buNone/>
            </a:pPr>
            <a:endParaRPr sz="8800" b="1">
              <a:solidFill>
                <a:schemeClr val="dk1"/>
              </a:solidFill>
              <a:latin typeface="Georgia"/>
              <a:ea typeface="Georgia"/>
              <a:cs typeface="Georgia"/>
              <a:sym typeface="Georgia"/>
            </a:endParaRPr>
          </a:p>
          <a:p>
            <a:pPr marL="0" lvl="0" indent="0" algn="l" rtl="0">
              <a:spcBef>
                <a:spcPts val="480"/>
              </a:spcBef>
              <a:spcAft>
                <a:spcPts val="0"/>
              </a:spcAft>
              <a:buClr>
                <a:schemeClr val="lt1"/>
              </a:buClr>
              <a:buSzPts val="2400"/>
              <a:buNone/>
            </a:pPr>
            <a:endParaRPr sz="2400" i="1">
              <a:solidFill>
                <a:schemeClr val="dk1"/>
              </a:solidFill>
            </a:endParaRPr>
          </a:p>
        </p:txBody>
      </p:sp>
      <p:sp>
        <p:nvSpPr>
          <p:cNvPr id="272" name="Google Shape;272;p3"/>
          <p:cNvSpPr/>
          <p:nvPr/>
        </p:nvSpPr>
        <p:spPr>
          <a:xfrm>
            <a:off x="6096000" y="0"/>
            <a:ext cx="300857"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73" name="Google Shape;273;p3"/>
          <p:cNvPicPr preferRelativeResize="0"/>
          <p:nvPr/>
        </p:nvPicPr>
        <p:blipFill rotWithShape="1">
          <a:blip r:embed="rId3">
            <a:alphaModFix/>
          </a:blip>
          <a:srcRect/>
          <a:stretch/>
        </p:blipFill>
        <p:spPr>
          <a:xfrm>
            <a:off x="11125200" y="6004658"/>
            <a:ext cx="693832" cy="548542"/>
          </a:xfrm>
          <a:prstGeom prst="rect">
            <a:avLst/>
          </a:prstGeom>
          <a:noFill/>
          <a:ln>
            <a:noFill/>
          </a:ln>
        </p:spPr>
      </p:pic>
      <p:pic>
        <p:nvPicPr>
          <p:cNvPr id="2" name="Picture 2" descr="A group of people posing for a photo&#10;&#10;Description automatically generated">
            <a:extLst>
              <a:ext uri="{FF2B5EF4-FFF2-40B4-BE49-F238E27FC236}">
                <a16:creationId xmlns:a16="http://schemas.microsoft.com/office/drawing/2014/main" id="{455D9053-0A12-00D3-4285-88DBAEF7557E}"/>
              </a:ext>
            </a:extLst>
          </p:cNvPr>
          <p:cNvPicPr>
            <a:picLocks noChangeAspect="1"/>
          </p:cNvPicPr>
          <p:nvPr/>
        </p:nvPicPr>
        <p:blipFill rotWithShape="1">
          <a:blip r:embed="rId4"/>
          <a:srcRect l="11680" b="-309"/>
          <a:stretch/>
        </p:blipFill>
        <p:spPr>
          <a:xfrm>
            <a:off x="-2164" y="1124902"/>
            <a:ext cx="6100482" cy="459253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617"/>
        <p:cNvGrpSpPr/>
        <p:nvPr/>
      </p:nvGrpSpPr>
      <p:grpSpPr>
        <a:xfrm>
          <a:off x="0" y="0"/>
          <a:ext cx="0" cy="0"/>
          <a:chOff x="0" y="0"/>
          <a:chExt cx="0" cy="0"/>
        </a:xfrm>
      </p:grpSpPr>
      <p:pic>
        <p:nvPicPr>
          <p:cNvPr id="618" name="Google Shape;618;p28"/>
          <p:cNvPicPr preferRelativeResize="0"/>
          <p:nvPr/>
        </p:nvPicPr>
        <p:blipFill rotWithShape="1">
          <a:blip r:embed="rId3">
            <a:alphaModFix/>
          </a:blip>
          <a:srcRect/>
          <a:stretch/>
        </p:blipFill>
        <p:spPr>
          <a:xfrm>
            <a:off x="5802546" y="2284050"/>
            <a:ext cx="5820796" cy="3980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19" name="Google Shape;619;p28"/>
          <p:cNvSpPr txBox="1"/>
          <p:nvPr/>
        </p:nvSpPr>
        <p:spPr>
          <a:xfrm>
            <a:off x="2042838" y="1884009"/>
            <a:ext cx="9144000" cy="40199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a:solidFill>
                  <a:schemeClr val="lt2"/>
                </a:solidFill>
                <a:latin typeface="Open Sans"/>
                <a:ea typeface="Open Sans"/>
                <a:cs typeface="Open Sans"/>
                <a:sym typeface="Open Sans"/>
              </a:rPr>
              <a:t>       </a:t>
            </a:r>
            <a:endParaRPr/>
          </a:p>
          <a:p>
            <a:pPr marL="0" marR="0" lvl="0" indent="0" algn="ctr" rtl="0">
              <a:spcBef>
                <a:spcPts val="0"/>
              </a:spcBef>
              <a:spcAft>
                <a:spcPts val="0"/>
              </a:spcAft>
              <a:buNone/>
            </a:pPr>
            <a:r>
              <a:rPr lang="en-US" sz="1800">
                <a:solidFill>
                  <a:schemeClr val="lt1"/>
                </a:solidFill>
                <a:latin typeface="Candara"/>
                <a:ea typeface="Candara"/>
                <a:cs typeface="Candara"/>
                <a:sym typeface="Candara"/>
              </a:rPr>
              <a:t>Students will be required to complete training </a:t>
            </a:r>
            <a:r>
              <a:rPr lang="en-US" sz="1800" b="1" u="sng">
                <a:solidFill>
                  <a:schemeClr val="lt1"/>
                </a:solidFill>
                <a:latin typeface="Candara"/>
                <a:ea typeface="Candara"/>
                <a:cs typeface="Candara"/>
                <a:sym typeface="Candara"/>
              </a:rPr>
              <a:t>prior</a:t>
            </a:r>
            <a:r>
              <a:rPr lang="en-US" sz="1800">
                <a:solidFill>
                  <a:schemeClr val="lt1"/>
                </a:solidFill>
                <a:latin typeface="Candara"/>
                <a:ea typeface="Candara"/>
                <a:cs typeface="Candara"/>
                <a:sym typeface="Candara"/>
              </a:rPr>
              <a:t> to registration via </a:t>
            </a:r>
            <a:r>
              <a:rPr lang="en-US" sz="1800" err="1">
                <a:solidFill>
                  <a:schemeClr val="lt1"/>
                </a:solidFill>
                <a:latin typeface="Candara"/>
                <a:ea typeface="Candara"/>
                <a:cs typeface="Candara"/>
                <a:sym typeface="Candara"/>
              </a:rPr>
              <a:t>CougarWeb</a:t>
            </a:r>
            <a:r>
              <a:rPr lang="en-US" sz="1800">
                <a:solidFill>
                  <a:schemeClr val="lt1"/>
                </a:solidFill>
                <a:latin typeface="Candara"/>
                <a:ea typeface="Candara"/>
                <a:cs typeface="Candara"/>
                <a:sym typeface="Candara"/>
              </a:rPr>
              <a:t>. </a:t>
            </a:r>
            <a:endParaRPr/>
          </a:p>
          <a:p>
            <a:pPr marL="0" marR="0" lvl="0" indent="0" algn="ctr" rtl="0">
              <a:spcBef>
                <a:spcPts val="0"/>
              </a:spcBef>
              <a:spcAft>
                <a:spcPts val="0"/>
              </a:spcAft>
              <a:buNone/>
            </a:pPr>
            <a:endParaRPr sz="1800" b="1">
              <a:solidFill>
                <a:schemeClr val="dk1"/>
              </a:solidFill>
              <a:latin typeface="Open Sans"/>
              <a:ea typeface="Open Sans"/>
              <a:cs typeface="Open Sans"/>
              <a:sym typeface="Open Sans"/>
            </a:endParaRPr>
          </a:p>
          <a:p>
            <a:pPr marL="0" marR="0" lvl="0" indent="0" algn="ctr" rtl="0">
              <a:spcBef>
                <a:spcPts val="0"/>
              </a:spcBef>
              <a:spcAft>
                <a:spcPts val="0"/>
              </a:spcAft>
              <a:buNone/>
            </a:pPr>
            <a:endParaRPr sz="4000" b="1" i="1">
              <a:solidFill>
                <a:schemeClr val="dk1"/>
              </a:solidFill>
              <a:latin typeface="Trebuchet MS"/>
              <a:ea typeface="Trebuchet MS"/>
              <a:cs typeface="Trebuchet MS"/>
              <a:sym typeface="Trebuchet MS"/>
            </a:endParaRPr>
          </a:p>
          <a:p>
            <a:pPr marL="0" marR="0" lvl="0" indent="0" algn="ctr" rtl="0">
              <a:spcBef>
                <a:spcPts val="0"/>
              </a:spcBef>
              <a:spcAft>
                <a:spcPts val="0"/>
              </a:spcAft>
              <a:buNone/>
            </a:pPr>
            <a:endParaRPr sz="4000" b="1" i="1">
              <a:solidFill>
                <a:schemeClr val="dk1"/>
              </a:solidFill>
              <a:latin typeface="Trebuchet MS"/>
              <a:ea typeface="Trebuchet MS"/>
              <a:cs typeface="Trebuchet MS"/>
              <a:sym typeface="Trebuchet MS"/>
            </a:endParaRPr>
          </a:p>
        </p:txBody>
      </p:sp>
      <p:sp>
        <p:nvSpPr>
          <p:cNvPr id="620" name="Google Shape;620;p28"/>
          <p:cNvSpPr txBox="1"/>
          <p:nvPr/>
        </p:nvSpPr>
        <p:spPr>
          <a:xfrm>
            <a:off x="1037676" y="2247261"/>
            <a:ext cx="4429366" cy="385148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400"/>
              <a:buFont typeface="Candara"/>
              <a:buNone/>
            </a:pPr>
            <a:r>
              <a:rPr lang="en-US" sz="2400" u="sng">
                <a:solidFill>
                  <a:schemeClr val="lt1"/>
                </a:solidFill>
                <a:latin typeface="Candara"/>
                <a:ea typeface="Candara"/>
                <a:cs typeface="Candara"/>
                <a:sym typeface="Candara"/>
              </a:rPr>
              <a:t>How to Access Training </a:t>
            </a:r>
            <a:endParaRPr/>
          </a:p>
          <a:p>
            <a:pPr marL="0" marR="0" lvl="0" indent="0" algn="ctr" rtl="0">
              <a:spcBef>
                <a:spcPts val="100"/>
              </a:spcBef>
              <a:spcAft>
                <a:spcPts val="0"/>
              </a:spcAft>
              <a:buClr>
                <a:schemeClr val="lt1"/>
              </a:buClr>
              <a:buSzPts val="500"/>
              <a:buFont typeface="Georgia"/>
              <a:buNone/>
            </a:pPr>
            <a:endParaRPr sz="500">
              <a:solidFill>
                <a:schemeClr val="lt1"/>
              </a:solidFill>
              <a:latin typeface="Candara"/>
              <a:ea typeface="Candara"/>
              <a:cs typeface="Candara"/>
              <a:sym typeface="Candara"/>
            </a:endParaRPr>
          </a:p>
          <a:p>
            <a:pPr marL="342900" marR="0" lvl="0" indent="-342900" algn="l" rtl="0">
              <a:spcBef>
                <a:spcPts val="400"/>
              </a:spcBef>
              <a:spcAft>
                <a:spcPts val="0"/>
              </a:spcAft>
              <a:buClr>
                <a:schemeClr val="lt1"/>
              </a:buClr>
              <a:buSzPts val="2000"/>
              <a:buFont typeface="Candara"/>
              <a:buChar char="•"/>
            </a:pPr>
            <a:r>
              <a:rPr lang="en-US" sz="2000">
                <a:solidFill>
                  <a:schemeClr val="lt1"/>
                </a:solidFill>
                <a:latin typeface="Candara"/>
                <a:ea typeface="Candara"/>
                <a:cs typeface="Candara"/>
                <a:sym typeface="Candara"/>
              </a:rPr>
              <a:t>Log into </a:t>
            </a:r>
            <a:r>
              <a:rPr lang="en-US" sz="2000" err="1">
                <a:solidFill>
                  <a:schemeClr val="lt1"/>
                </a:solidFill>
                <a:latin typeface="Candara"/>
                <a:ea typeface="Candara"/>
                <a:cs typeface="Candara"/>
                <a:sym typeface="Candara"/>
              </a:rPr>
              <a:t>CougarWeb</a:t>
            </a:r>
            <a:r>
              <a:rPr lang="en-US" sz="2000">
                <a:solidFill>
                  <a:schemeClr val="lt1"/>
                </a:solidFill>
                <a:latin typeface="Candara"/>
                <a:ea typeface="Candara"/>
                <a:cs typeface="Candara"/>
                <a:sym typeface="Candara"/>
              </a:rPr>
              <a:t> account </a:t>
            </a:r>
            <a:endParaRPr/>
          </a:p>
          <a:p>
            <a:pPr marL="342900" marR="0" lvl="0" indent="-279400" algn="l" rtl="0">
              <a:spcBef>
                <a:spcPts val="200"/>
              </a:spcBef>
              <a:spcAft>
                <a:spcPts val="0"/>
              </a:spcAft>
              <a:buClr>
                <a:schemeClr val="lt1"/>
              </a:buClr>
              <a:buSzPts val="1000"/>
              <a:buFont typeface="Georgia"/>
              <a:buNone/>
            </a:pPr>
            <a:endParaRPr sz="1000">
              <a:solidFill>
                <a:schemeClr val="lt1"/>
              </a:solidFill>
              <a:latin typeface="Candara"/>
              <a:ea typeface="Candara"/>
              <a:cs typeface="Candara"/>
              <a:sym typeface="Candara"/>
            </a:endParaRPr>
          </a:p>
          <a:p>
            <a:pPr marL="342900" marR="0" lvl="0" indent="-342900" algn="l" rtl="0">
              <a:spcBef>
                <a:spcPts val="400"/>
              </a:spcBef>
              <a:spcAft>
                <a:spcPts val="0"/>
              </a:spcAft>
              <a:buClr>
                <a:schemeClr val="lt1"/>
              </a:buClr>
              <a:buSzPts val="2000"/>
              <a:buFont typeface="Candara"/>
              <a:buChar char="•"/>
            </a:pPr>
            <a:r>
              <a:rPr lang="en-US" sz="2000">
                <a:solidFill>
                  <a:schemeClr val="lt1"/>
                </a:solidFill>
                <a:latin typeface="Candara"/>
                <a:ea typeface="Candara"/>
                <a:cs typeface="Candara"/>
                <a:sym typeface="Candara"/>
              </a:rPr>
              <a:t> Go to the </a:t>
            </a:r>
            <a:r>
              <a:rPr lang="en-US" sz="2000" i="1">
                <a:solidFill>
                  <a:schemeClr val="lt1"/>
                </a:solidFill>
                <a:latin typeface="Candara"/>
                <a:ea typeface="Candara"/>
                <a:cs typeface="Candara"/>
                <a:sym typeface="Candara"/>
              </a:rPr>
              <a:t>Student Tab </a:t>
            </a:r>
            <a:endParaRPr/>
          </a:p>
          <a:p>
            <a:pPr marL="342900" marR="0" lvl="0" indent="-279400" algn="l" rtl="0">
              <a:spcBef>
                <a:spcPts val="200"/>
              </a:spcBef>
              <a:spcAft>
                <a:spcPts val="0"/>
              </a:spcAft>
              <a:buClr>
                <a:schemeClr val="lt1"/>
              </a:buClr>
              <a:buSzPts val="1000"/>
              <a:buFont typeface="Georgia"/>
              <a:buNone/>
            </a:pPr>
            <a:endParaRPr sz="1000" i="1">
              <a:solidFill>
                <a:schemeClr val="lt1"/>
              </a:solidFill>
              <a:latin typeface="Candara"/>
              <a:ea typeface="Candara"/>
              <a:cs typeface="Candara"/>
              <a:sym typeface="Candara"/>
            </a:endParaRPr>
          </a:p>
          <a:p>
            <a:pPr marL="342900" marR="0" lvl="0" indent="-342900" algn="l" rtl="0">
              <a:spcBef>
                <a:spcPts val="400"/>
              </a:spcBef>
              <a:spcAft>
                <a:spcPts val="0"/>
              </a:spcAft>
              <a:buClr>
                <a:schemeClr val="lt1"/>
              </a:buClr>
              <a:buSzPts val="2000"/>
              <a:buFont typeface="Candara"/>
              <a:buChar char="•"/>
            </a:pPr>
            <a:r>
              <a:rPr lang="en-US" sz="2000">
                <a:solidFill>
                  <a:schemeClr val="lt1"/>
                </a:solidFill>
                <a:latin typeface="Candara"/>
                <a:ea typeface="Candara"/>
                <a:cs typeface="Candara"/>
                <a:sym typeface="Candara"/>
              </a:rPr>
              <a:t>Click </a:t>
            </a:r>
            <a:r>
              <a:rPr lang="en-US" sz="2000" i="1">
                <a:solidFill>
                  <a:schemeClr val="lt1"/>
                </a:solidFill>
                <a:latin typeface="Candara"/>
                <a:ea typeface="Candara"/>
                <a:cs typeface="Candara"/>
                <a:sym typeface="Candara"/>
              </a:rPr>
              <a:t>Mandatory Campus Safety Training</a:t>
            </a:r>
            <a:endParaRPr/>
          </a:p>
          <a:p>
            <a:pPr marL="342900" marR="0" lvl="0" indent="-279400" algn="l" rtl="0">
              <a:spcBef>
                <a:spcPts val="200"/>
              </a:spcBef>
              <a:spcAft>
                <a:spcPts val="0"/>
              </a:spcAft>
              <a:buClr>
                <a:schemeClr val="lt1"/>
              </a:buClr>
              <a:buSzPts val="1000"/>
              <a:buFont typeface="Georgia"/>
              <a:buNone/>
            </a:pPr>
            <a:endParaRPr sz="1000" i="1">
              <a:solidFill>
                <a:schemeClr val="lt1"/>
              </a:solidFill>
              <a:latin typeface="Candara"/>
              <a:ea typeface="Candara"/>
              <a:cs typeface="Candara"/>
              <a:sym typeface="Candara"/>
            </a:endParaRPr>
          </a:p>
          <a:p>
            <a:pPr marL="342900" marR="0" lvl="0" indent="-342900" algn="l" rtl="0">
              <a:spcBef>
                <a:spcPts val="400"/>
              </a:spcBef>
              <a:spcAft>
                <a:spcPts val="0"/>
              </a:spcAft>
              <a:buClr>
                <a:schemeClr val="lt1"/>
              </a:buClr>
              <a:buSzPts val="2000"/>
              <a:buFont typeface="Candara"/>
              <a:buChar char="•"/>
            </a:pPr>
            <a:r>
              <a:rPr lang="en-US" sz="2000">
                <a:solidFill>
                  <a:schemeClr val="lt1"/>
                </a:solidFill>
                <a:latin typeface="Candara"/>
                <a:ea typeface="Candara"/>
                <a:cs typeface="Candara"/>
                <a:sym typeface="Candara"/>
              </a:rPr>
              <a:t>Complete quiz with a 100% score and be sure to click submit at the end</a:t>
            </a:r>
            <a:endParaRPr/>
          </a:p>
        </p:txBody>
      </p:sp>
      <p:sp>
        <p:nvSpPr>
          <p:cNvPr id="621" name="Google Shape;621;p28"/>
          <p:cNvSpPr/>
          <p:nvPr/>
        </p:nvSpPr>
        <p:spPr>
          <a:xfrm>
            <a:off x="1037676" y="559687"/>
            <a:ext cx="1115432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chemeClr val="lt1"/>
                </a:solidFill>
                <a:latin typeface="Trebuchet MS"/>
                <a:ea typeface="Trebuchet MS"/>
                <a:cs typeface="Trebuchet MS"/>
                <a:sym typeface="Trebuchet MS"/>
              </a:rPr>
              <a:t>Mandatory Campus Safety Training</a:t>
            </a:r>
            <a:endParaRPr/>
          </a:p>
        </p:txBody>
      </p:sp>
      <p:sp>
        <p:nvSpPr>
          <p:cNvPr id="622" name="Google Shape;622;p28"/>
          <p:cNvSpPr txBox="1"/>
          <p:nvPr/>
        </p:nvSpPr>
        <p:spPr>
          <a:xfrm>
            <a:off x="5859904" y="4066952"/>
            <a:ext cx="4255781" cy="216487"/>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chemeClr val="lt1"/>
              </a:solidFill>
              <a:latin typeface="Arial"/>
              <a:ea typeface="Arial"/>
              <a:cs typeface="Arial"/>
              <a:sym typeface="Arial"/>
            </a:endParaRPr>
          </a:p>
        </p:txBody>
      </p:sp>
      <p:sp>
        <p:nvSpPr>
          <p:cNvPr id="623" name="Google Shape;623;p28"/>
          <p:cNvSpPr/>
          <p:nvPr/>
        </p:nvSpPr>
        <p:spPr>
          <a:xfrm rot="5400000" flipH="1">
            <a:off x="8487794" y="2575747"/>
            <a:ext cx="1525642" cy="1618899"/>
          </a:xfrm>
          <a:prstGeom prst="leftArrow">
            <a:avLst>
              <a:gd name="adj1" fmla="val 50000"/>
              <a:gd name="adj2" fmla="val 50000"/>
            </a:avLst>
          </a:prstGeom>
          <a:solidFill>
            <a:srgbClr val="FFFF00"/>
          </a:solidFill>
          <a:ln w="127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EFB81"/>
              </a:solidFill>
              <a:latin typeface="Arial"/>
              <a:ea typeface="Arial"/>
              <a:cs typeface="Arial"/>
              <a:sym typeface="Arial"/>
            </a:endParaRPr>
          </a:p>
        </p:txBody>
      </p:sp>
      <p:pic>
        <p:nvPicPr>
          <p:cNvPr id="624" name="Google Shape;624;p28"/>
          <p:cNvPicPr preferRelativeResize="0"/>
          <p:nvPr/>
        </p:nvPicPr>
        <p:blipFill rotWithShape="1">
          <a:blip r:embed="rId4">
            <a:alphaModFix/>
          </a:blip>
          <a:srcRect/>
          <a:stretch/>
        </p:blipFill>
        <p:spPr>
          <a:xfrm rot="-5400000">
            <a:off x="-3200399" y="3200401"/>
            <a:ext cx="6858000" cy="457198"/>
          </a:xfrm>
          <a:prstGeom prst="rect">
            <a:avLst/>
          </a:prstGeom>
          <a:solidFill>
            <a:srgbClr val="0000FF"/>
          </a:solidFill>
          <a:ln>
            <a:noFill/>
          </a:ln>
        </p:spPr>
      </p:pic>
      <p:sp>
        <p:nvSpPr>
          <p:cNvPr id="625" name="Google Shape;625;p28"/>
          <p:cNvSpPr/>
          <p:nvPr/>
        </p:nvSpPr>
        <p:spPr>
          <a:xfrm>
            <a:off x="0" y="0"/>
            <a:ext cx="494123" cy="6858000"/>
          </a:xfrm>
          <a:prstGeom prst="rect">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26" name="Google Shape;626;p28"/>
          <p:cNvPicPr preferRelativeResize="0"/>
          <p:nvPr/>
        </p:nvPicPr>
        <p:blipFill rotWithShape="1">
          <a:blip r:embed="rId5">
            <a:alphaModFix/>
          </a:blip>
          <a:srcRect/>
          <a:stretch/>
        </p:blipFill>
        <p:spPr>
          <a:xfrm>
            <a:off x="757470" y="6160001"/>
            <a:ext cx="695060" cy="54951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295400"/>
          </a:xfrm>
        </p:spPr>
        <p:txBody>
          <a:bodyPr>
            <a:noAutofit/>
          </a:bodyPr>
          <a:lstStyle/>
          <a:p>
            <a:r>
              <a:rPr lang="en-US" sz="4000" b="1">
                <a:ea typeface="Adobe Gothic Std B" panose="020B0800000000000000" pitchFamily="34" charset="-128"/>
              </a:rPr>
              <a:t>How Do I Check for HOLDS on My Account?</a:t>
            </a:r>
          </a:p>
        </p:txBody>
      </p:sp>
      <p:sp>
        <p:nvSpPr>
          <p:cNvPr id="3" name="Content Placeholder 2"/>
          <p:cNvSpPr>
            <a:spLocks noGrp="1"/>
          </p:cNvSpPr>
          <p:nvPr>
            <p:ph type="body" idx="1"/>
          </p:nvPr>
        </p:nvSpPr>
        <p:spPr>
          <a:xfrm>
            <a:off x="1051650" y="1454441"/>
            <a:ext cx="5272950" cy="4894297"/>
          </a:xfrm>
        </p:spPr>
        <p:txBody>
          <a:bodyPr>
            <a:normAutofit fontScale="77500" lnSpcReduction="20000"/>
          </a:bodyPr>
          <a:lstStyle/>
          <a:p>
            <a:pPr marL="0" indent="0" algn="ctr">
              <a:buNone/>
            </a:pPr>
            <a:r>
              <a:rPr lang="en-US" sz="4600" u="sng">
                <a:latin typeface="Candara" panose="020E0502030303020204" pitchFamily="34" charset="0"/>
                <a:ea typeface="Adobe Gothic Std B" panose="020B0800000000000000" pitchFamily="34" charset="-128"/>
              </a:rPr>
              <a:t>Instructions</a:t>
            </a:r>
          </a:p>
          <a:p>
            <a:pPr marL="0" indent="0" algn="ctr">
              <a:lnSpc>
                <a:spcPct val="210000"/>
              </a:lnSpc>
              <a:buNone/>
            </a:pPr>
            <a:endParaRPr lang="en-US" sz="2400">
              <a:latin typeface="Candara" panose="020E0502030303020204" pitchFamily="34" charset="0"/>
              <a:ea typeface="Adobe Gothic Std B" panose="020B0800000000000000" pitchFamily="34" charset="-128"/>
            </a:endParaRPr>
          </a:p>
          <a:p>
            <a:pPr>
              <a:lnSpc>
                <a:spcPct val="120000"/>
              </a:lnSpc>
              <a:spcBef>
                <a:spcPts val="0"/>
              </a:spcBef>
              <a:spcAft>
                <a:spcPts val="600"/>
              </a:spcAft>
            </a:pPr>
            <a:r>
              <a:rPr lang="en-US">
                <a:latin typeface="Candara" panose="020E0502030303020204" pitchFamily="34" charset="0"/>
                <a:ea typeface="Adobe Gothic Std B" panose="020B0800000000000000" pitchFamily="34" charset="-128"/>
              </a:rPr>
              <a:t>Log into your CougarWeb account</a:t>
            </a:r>
          </a:p>
          <a:p>
            <a:pPr>
              <a:lnSpc>
                <a:spcPct val="120000"/>
              </a:lnSpc>
              <a:spcBef>
                <a:spcPts val="0"/>
              </a:spcBef>
              <a:spcAft>
                <a:spcPts val="600"/>
              </a:spcAft>
            </a:pPr>
            <a:endParaRPr lang="en-US">
              <a:latin typeface="Candara" panose="020E0502030303020204" pitchFamily="34" charset="0"/>
              <a:ea typeface="Adobe Gothic Std B" panose="020B0800000000000000" pitchFamily="34" charset="-128"/>
            </a:endParaRPr>
          </a:p>
          <a:p>
            <a:pPr>
              <a:lnSpc>
                <a:spcPct val="120000"/>
              </a:lnSpc>
              <a:spcBef>
                <a:spcPts val="0"/>
              </a:spcBef>
              <a:spcAft>
                <a:spcPts val="600"/>
              </a:spcAft>
            </a:pPr>
            <a:r>
              <a:rPr lang="en-US">
                <a:latin typeface="Candara" panose="020E0502030303020204" pitchFamily="34" charset="0"/>
                <a:ea typeface="Adobe Gothic Std B" panose="020B0800000000000000" pitchFamily="34" charset="-128"/>
              </a:rPr>
              <a:t>Click on </a:t>
            </a:r>
            <a:r>
              <a:rPr lang="en-US" i="1">
                <a:latin typeface="Candara" panose="020E0502030303020204" pitchFamily="34" charset="0"/>
                <a:ea typeface="Adobe Gothic Std B" panose="020B0800000000000000" pitchFamily="34" charset="-128"/>
              </a:rPr>
              <a:t>My Profile </a:t>
            </a:r>
            <a:r>
              <a:rPr lang="en-US">
                <a:latin typeface="Candara" panose="020E0502030303020204" pitchFamily="34" charset="0"/>
                <a:ea typeface="Adobe Gothic Std B" panose="020B0800000000000000" pitchFamily="34" charset="-128"/>
              </a:rPr>
              <a:t>under the “Home Tab” right side of the page.</a:t>
            </a:r>
          </a:p>
          <a:p>
            <a:pPr>
              <a:lnSpc>
                <a:spcPct val="120000"/>
              </a:lnSpc>
              <a:spcBef>
                <a:spcPts val="0"/>
              </a:spcBef>
              <a:spcAft>
                <a:spcPts val="600"/>
              </a:spcAft>
            </a:pPr>
            <a:endParaRPr lang="en-US">
              <a:latin typeface="Candara" panose="020E0502030303020204" pitchFamily="34" charset="0"/>
              <a:ea typeface="Adobe Gothic Std B" panose="020B0800000000000000" pitchFamily="34" charset="-128"/>
            </a:endParaRPr>
          </a:p>
          <a:p>
            <a:pPr>
              <a:lnSpc>
                <a:spcPct val="120000"/>
              </a:lnSpc>
              <a:spcBef>
                <a:spcPts val="0"/>
              </a:spcBef>
              <a:spcAft>
                <a:spcPts val="600"/>
              </a:spcAft>
            </a:pPr>
            <a:r>
              <a:rPr lang="en-US">
                <a:latin typeface="Candara" panose="020E0502030303020204" pitchFamily="34" charset="0"/>
                <a:ea typeface="Adobe Gothic Std B" panose="020B0800000000000000" pitchFamily="34" charset="-128"/>
              </a:rPr>
              <a:t>Click on “</a:t>
            </a:r>
            <a:r>
              <a:rPr lang="en-US" i="1">
                <a:latin typeface="Candara" panose="020E0502030303020204" pitchFamily="34" charset="0"/>
                <a:ea typeface="Adobe Gothic Std B" panose="020B0800000000000000" pitchFamily="34" charset="-128"/>
              </a:rPr>
              <a:t>Holds” upper right side.</a:t>
            </a:r>
          </a:p>
        </p:txBody>
      </p:sp>
      <p:pic>
        <p:nvPicPr>
          <p:cNvPr id="8" name="Picture 7">
            <a:extLst>
              <a:ext uri="{FF2B5EF4-FFF2-40B4-BE49-F238E27FC236}">
                <a16:creationId xmlns:a16="http://schemas.microsoft.com/office/drawing/2014/main" id="{71DA2566-52AA-4A34-974D-1A9E39674081}"/>
              </a:ext>
            </a:extLst>
          </p:cNvPr>
          <p:cNvPicPr>
            <a:picLocks noChangeAspect="1"/>
          </p:cNvPicPr>
          <p:nvPr/>
        </p:nvPicPr>
        <p:blipFill>
          <a:blip r:embed="rId3"/>
          <a:stretch>
            <a:fillRect/>
          </a:stretch>
        </p:blipFill>
        <p:spPr>
          <a:xfrm>
            <a:off x="11277600" y="6156086"/>
            <a:ext cx="695060" cy="549514"/>
          </a:xfrm>
          <a:prstGeom prst="rect">
            <a:avLst/>
          </a:prstGeom>
        </p:spPr>
      </p:pic>
      <p:pic>
        <p:nvPicPr>
          <p:cNvPr id="4" name="Picture 3">
            <a:extLst>
              <a:ext uri="{FF2B5EF4-FFF2-40B4-BE49-F238E27FC236}">
                <a16:creationId xmlns:a16="http://schemas.microsoft.com/office/drawing/2014/main" id="{3CFB1ED6-BF0F-4228-95C1-C83C4963972D}"/>
              </a:ext>
            </a:extLst>
          </p:cNvPr>
          <p:cNvPicPr>
            <a:picLocks noChangeAspect="1"/>
          </p:cNvPicPr>
          <p:nvPr/>
        </p:nvPicPr>
        <p:blipFill>
          <a:blip r:embed="rId4"/>
          <a:stretch>
            <a:fillRect/>
          </a:stretch>
        </p:blipFill>
        <p:spPr>
          <a:xfrm>
            <a:off x="7086554" y="2155286"/>
            <a:ext cx="3195861" cy="2058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7186035" y="2567780"/>
            <a:ext cx="914401" cy="275512"/>
          </a:xfrm>
          <a:prstGeom prst="rect">
            <a:avLst/>
          </a:prstGeom>
          <a:noFill/>
          <a:ln w="38100">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charset="0"/>
              <a:ea typeface="+mn-ea"/>
              <a:cs typeface="+mn-cs"/>
            </a:endParaRPr>
          </a:p>
        </p:txBody>
      </p:sp>
      <p:pic>
        <p:nvPicPr>
          <p:cNvPr id="9" name="Picture 8">
            <a:extLst>
              <a:ext uri="{FF2B5EF4-FFF2-40B4-BE49-F238E27FC236}">
                <a16:creationId xmlns:a16="http://schemas.microsoft.com/office/drawing/2014/main" id="{2944DC3F-35B6-4501-A321-3A679B3167BA}"/>
              </a:ext>
            </a:extLst>
          </p:cNvPr>
          <p:cNvPicPr>
            <a:picLocks noChangeAspect="1"/>
          </p:cNvPicPr>
          <p:nvPr/>
        </p:nvPicPr>
        <p:blipFill>
          <a:blip r:embed="rId5"/>
          <a:stretch>
            <a:fillRect/>
          </a:stretch>
        </p:blipFill>
        <p:spPr>
          <a:xfrm>
            <a:off x="7086554" y="4451702"/>
            <a:ext cx="2476500" cy="68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Left Arrow 6"/>
          <p:cNvSpPr/>
          <p:nvPr/>
        </p:nvSpPr>
        <p:spPr>
          <a:xfrm>
            <a:off x="9536538" y="4561869"/>
            <a:ext cx="792936" cy="465465"/>
          </a:xfrm>
          <a:prstGeom prst="leftArrow">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EFB81"/>
              </a:solidFill>
              <a:effectLst/>
              <a:uLnTx/>
              <a:uFillTx/>
              <a:latin typeface="Georgia"/>
              <a:ea typeface="+mn-ea"/>
              <a:cs typeface="+mn-cs"/>
            </a:endParaRPr>
          </a:p>
        </p:txBody>
      </p:sp>
    </p:spTree>
    <p:extLst>
      <p:ext uri="{BB962C8B-B14F-4D97-AF65-F5344CB8AC3E}">
        <p14:creationId xmlns:p14="http://schemas.microsoft.com/office/powerpoint/2010/main" val="274375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643"/>
        <p:cNvGrpSpPr/>
        <p:nvPr/>
      </p:nvGrpSpPr>
      <p:grpSpPr>
        <a:xfrm>
          <a:off x="0" y="0"/>
          <a:ext cx="0" cy="0"/>
          <a:chOff x="0" y="0"/>
          <a:chExt cx="0" cy="0"/>
        </a:xfrm>
      </p:grpSpPr>
      <p:sp>
        <p:nvSpPr>
          <p:cNvPr id="644" name="Google Shape;644;p30"/>
          <p:cNvSpPr txBox="1">
            <a:spLocks noGrp="1"/>
          </p:cNvSpPr>
          <p:nvPr>
            <p:ph type="title"/>
          </p:nvPr>
        </p:nvSpPr>
        <p:spPr>
          <a:xfrm>
            <a:off x="-457200" y="228600"/>
            <a:ext cx="121920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a:t>Hold Resolution Guide </a:t>
            </a:r>
            <a:endParaRPr/>
          </a:p>
        </p:txBody>
      </p:sp>
      <p:sp>
        <p:nvSpPr>
          <p:cNvPr id="645" name="Google Shape;645;p30"/>
          <p:cNvSpPr txBox="1">
            <a:spLocks noGrp="1"/>
          </p:cNvSpPr>
          <p:nvPr>
            <p:ph type="body" idx="1"/>
          </p:nvPr>
        </p:nvSpPr>
        <p:spPr>
          <a:xfrm>
            <a:off x="1466584" y="3031575"/>
            <a:ext cx="4755444" cy="3048000"/>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480"/>
              </a:spcBef>
              <a:spcAft>
                <a:spcPts val="0"/>
              </a:spcAft>
              <a:buClr>
                <a:schemeClr val="lt1"/>
              </a:buClr>
              <a:buSzPts val="2400"/>
              <a:buChar char="•"/>
            </a:pPr>
            <a:endParaRPr lang="en-US" sz="2400">
              <a:latin typeface="Candara"/>
              <a:ea typeface="Candara"/>
              <a:cs typeface="Candara"/>
              <a:sym typeface="Candara"/>
            </a:endParaRPr>
          </a:p>
          <a:p>
            <a:pPr marL="342900" lvl="0" indent="-342900" algn="l" rtl="0">
              <a:spcBef>
                <a:spcPts val="480"/>
              </a:spcBef>
              <a:spcAft>
                <a:spcPts val="0"/>
              </a:spcAft>
              <a:buClr>
                <a:schemeClr val="lt1"/>
              </a:buClr>
              <a:buSzPts val="2400"/>
              <a:buChar char="•"/>
            </a:pPr>
            <a:r>
              <a:rPr lang="en-US" sz="2400">
                <a:latin typeface="Candara"/>
                <a:sym typeface="Candara"/>
              </a:rPr>
              <a:t>Did you turn in your Permission Form?</a:t>
            </a:r>
            <a:endParaRPr/>
          </a:p>
          <a:p>
            <a:pPr marL="342900" lvl="0" indent="-342900" algn="l" rtl="0">
              <a:spcBef>
                <a:spcPts val="480"/>
              </a:spcBef>
              <a:spcAft>
                <a:spcPts val="0"/>
              </a:spcAft>
              <a:buClr>
                <a:schemeClr val="lt1"/>
              </a:buClr>
              <a:buSzPts val="2400"/>
              <a:buChar char="•"/>
            </a:pPr>
            <a:r>
              <a:rPr lang="en-US" sz="2400">
                <a:latin typeface="Candara"/>
                <a:ea typeface="Candara"/>
                <a:cs typeface="Candara"/>
                <a:sym typeface="Candara"/>
              </a:rPr>
              <a:t>Immunization Proof Required if taking a course on a Collin Campus</a:t>
            </a:r>
            <a:endParaRPr/>
          </a:p>
          <a:p>
            <a:pPr marL="342900" lvl="0" indent="-342900" algn="l" rtl="0">
              <a:spcBef>
                <a:spcPts val="480"/>
              </a:spcBef>
              <a:spcAft>
                <a:spcPts val="0"/>
              </a:spcAft>
              <a:buClr>
                <a:schemeClr val="lt1"/>
              </a:buClr>
              <a:buSzPts val="2400"/>
              <a:buChar char="•"/>
            </a:pPr>
            <a:r>
              <a:rPr lang="en-US" sz="2400">
                <a:latin typeface="Candara"/>
                <a:ea typeface="Candara"/>
                <a:cs typeface="Candara"/>
                <a:sym typeface="Candara"/>
              </a:rPr>
              <a:t>TSI Assessment if needed</a:t>
            </a:r>
          </a:p>
          <a:p>
            <a:pPr marL="342900" lvl="0" indent="-342900" algn="l" rtl="0">
              <a:spcBef>
                <a:spcPts val="480"/>
              </a:spcBef>
              <a:spcAft>
                <a:spcPts val="0"/>
              </a:spcAft>
              <a:buClr>
                <a:schemeClr val="lt1"/>
              </a:buClr>
              <a:buSzPts val="2400"/>
              <a:buChar char="•"/>
            </a:pPr>
            <a:r>
              <a:rPr lang="en-US" sz="2400">
                <a:latin typeface="Candara"/>
                <a:sym typeface="Candara"/>
              </a:rPr>
              <a:t>Campus Safety Video</a:t>
            </a:r>
            <a:endParaRPr/>
          </a:p>
          <a:p>
            <a:pPr marL="342900" lvl="0" indent="-342900" algn="l" rtl="0">
              <a:spcBef>
                <a:spcPts val="480"/>
              </a:spcBef>
              <a:spcAft>
                <a:spcPts val="0"/>
              </a:spcAft>
              <a:buClr>
                <a:schemeClr val="lt1"/>
              </a:buClr>
              <a:buSzPts val="2400"/>
              <a:buChar char="•"/>
            </a:pPr>
            <a:r>
              <a:rPr lang="en-US" sz="2400">
                <a:latin typeface="Candara"/>
                <a:ea typeface="Candara"/>
                <a:cs typeface="Candara"/>
                <a:sym typeface="Candara"/>
              </a:rPr>
              <a:t>And others!</a:t>
            </a:r>
            <a:endParaRPr/>
          </a:p>
        </p:txBody>
      </p:sp>
      <p:sp>
        <p:nvSpPr>
          <p:cNvPr id="646" name="Google Shape;646;p30"/>
          <p:cNvSpPr txBox="1"/>
          <p:nvPr/>
        </p:nvSpPr>
        <p:spPr>
          <a:xfrm>
            <a:off x="1371600" y="1295400"/>
            <a:ext cx="7696200" cy="114300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2800"/>
              <a:buFont typeface="Trebuchet MS"/>
              <a:buNone/>
            </a:pPr>
            <a:r>
              <a:rPr lang="en-US" sz="2800" b="1">
                <a:solidFill>
                  <a:schemeClr val="lt1"/>
                </a:solidFill>
                <a:latin typeface="Trebuchet MS"/>
                <a:ea typeface="Trebuchet MS"/>
                <a:cs typeface="Trebuchet MS"/>
                <a:sym typeface="Trebuchet MS"/>
              </a:rPr>
              <a:t>Need Assistance with Holds?</a:t>
            </a:r>
            <a:endParaRPr/>
          </a:p>
        </p:txBody>
      </p:sp>
      <p:pic>
        <p:nvPicPr>
          <p:cNvPr id="647" name="Google Shape;647;p30">
            <a:hlinkClick r:id="rId3"/>
          </p:cNvPr>
          <p:cNvPicPr preferRelativeResize="0"/>
          <p:nvPr/>
        </p:nvPicPr>
        <p:blipFill rotWithShape="1">
          <a:blip r:embed="rId4">
            <a:alphaModFix/>
          </a:blip>
          <a:srcRect b="4079"/>
          <a:stretch/>
        </p:blipFill>
        <p:spPr>
          <a:xfrm>
            <a:off x="8006244" y="1299160"/>
            <a:ext cx="3203900" cy="5175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48" name="Google Shape;648;p30"/>
          <p:cNvSpPr txBox="1"/>
          <p:nvPr/>
        </p:nvSpPr>
        <p:spPr>
          <a:xfrm>
            <a:off x="609600" y="2133600"/>
            <a:ext cx="7696200" cy="1143000"/>
          </a:xfrm>
          <a:prstGeom prst="rect">
            <a:avLst/>
          </a:prstGeom>
          <a:noFill/>
          <a:ln>
            <a:noFill/>
          </a:ln>
        </p:spPr>
        <p:txBody>
          <a:bodyPr spcFirstLastPara="1" wrap="square" lIns="91425" tIns="45700" rIns="91425" bIns="45700" anchor="ctr" anchorCtr="0">
            <a:normAutofit/>
          </a:bodyPr>
          <a:lstStyle/>
          <a:p>
            <a:pPr marL="0" marR="0" lvl="0" indent="0" algn="l" rtl="0">
              <a:spcBef>
                <a:spcPts val="0"/>
              </a:spcBef>
              <a:spcAft>
                <a:spcPts val="0"/>
              </a:spcAft>
              <a:buClr>
                <a:schemeClr val="lt1"/>
              </a:buClr>
              <a:buSzPts val="2400"/>
              <a:buFont typeface="Candara"/>
              <a:buNone/>
            </a:pPr>
            <a:r>
              <a:rPr lang="en-US" sz="2400" b="1">
                <a:solidFill>
                  <a:schemeClr val="lt1"/>
                </a:solidFill>
                <a:latin typeface="Candara"/>
                <a:ea typeface="Candara"/>
                <a:cs typeface="Candara"/>
                <a:sym typeface="Candara"/>
              </a:rPr>
              <a:t>Use our </a:t>
            </a:r>
            <a:r>
              <a:rPr lang="en-US" sz="2400" b="1" u="sng">
                <a:solidFill>
                  <a:schemeClr val="lt1"/>
                </a:solidFill>
                <a:latin typeface="Candara"/>
                <a:ea typeface="Candara"/>
                <a:cs typeface="Candara"/>
                <a:sym typeface="Candara"/>
                <a:hlinkClick r:id="rId3">
                  <a:extLst>
                    <a:ext uri="{A12FA001-AC4F-418D-AE19-62706E023703}">
                      <ahyp:hlinkClr xmlns:ahyp="http://schemas.microsoft.com/office/drawing/2018/hyperlinkcolor" val="tx"/>
                    </a:ext>
                  </a:extLst>
                </a:hlinkClick>
              </a:rPr>
              <a:t>Hold Resolution Guide</a:t>
            </a:r>
            <a:r>
              <a:rPr lang="en-US" sz="2400" b="1">
                <a:solidFill>
                  <a:schemeClr val="lt1"/>
                </a:solidFill>
                <a:latin typeface="Candara"/>
                <a:ea typeface="Candara"/>
                <a:cs typeface="Candara"/>
                <a:sym typeface="Candara"/>
              </a:rPr>
              <a:t> to take care of the following holds:</a:t>
            </a:r>
            <a:endParaRPr/>
          </a:p>
        </p:txBody>
      </p:sp>
      <p:pic>
        <p:nvPicPr>
          <p:cNvPr id="649" name="Google Shape;649;p30"/>
          <p:cNvPicPr preferRelativeResize="0"/>
          <p:nvPr/>
        </p:nvPicPr>
        <p:blipFill rotWithShape="1">
          <a:blip r:embed="rId5">
            <a:alphaModFix/>
          </a:blip>
          <a:srcRect/>
          <a:stretch/>
        </p:blipFill>
        <p:spPr>
          <a:xfrm>
            <a:off x="262070" y="6079886"/>
            <a:ext cx="695060" cy="54951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653"/>
        <p:cNvGrpSpPr/>
        <p:nvPr/>
      </p:nvGrpSpPr>
      <p:grpSpPr>
        <a:xfrm>
          <a:off x="0" y="0"/>
          <a:ext cx="0" cy="0"/>
          <a:chOff x="0" y="0"/>
          <a:chExt cx="0" cy="0"/>
        </a:xfrm>
      </p:grpSpPr>
      <p:sp>
        <p:nvSpPr>
          <p:cNvPr id="654" name="Google Shape;654;p31"/>
          <p:cNvSpPr txBox="1">
            <a:spLocks noGrp="1"/>
          </p:cNvSpPr>
          <p:nvPr>
            <p:ph type="ctrTitle"/>
          </p:nvPr>
        </p:nvSpPr>
        <p:spPr>
          <a:xfrm>
            <a:off x="1066800" y="3886200"/>
            <a:ext cx="9922040" cy="103469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ts val="3959"/>
              <a:buFont typeface="Open Sans"/>
              <a:buNone/>
            </a:pPr>
            <a:br>
              <a:rPr lang="en-US" sz="3959">
                <a:latin typeface="Open Sans"/>
                <a:ea typeface="Open Sans"/>
                <a:cs typeface="Open Sans"/>
                <a:sym typeface="Open Sans"/>
              </a:rPr>
            </a:br>
            <a:r>
              <a:rPr lang="en-US" sz="7200" b="1">
                <a:latin typeface="Open Sans"/>
                <a:ea typeface="Open Sans"/>
                <a:cs typeface="Open Sans"/>
                <a:sym typeface="Open Sans"/>
              </a:rPr>
              <a:t>3</a:t>
            </a:r>
            <a:r>
              <a:rPr lang="en-US" sz="7200" b="1"/>
              <a:t>.</a:t>
            </a:r>
            <a:r>
              <a:rPr lang="en-US" sz="6030" b="1"/>
              <a:t> </a:t>
            </a:r>
            <a:r>
              <a:rPr lang="en-US" sz="7200"/>
              <a:t>Registration </a:t>
            </a:r>
            <a:endParaRPr/>
          </a:p>
        </p:txBody>
      </p:sp>
      <p:pic>
        <p:nvPicPr>
          <p:cNvPr id="655" name="Google Shape;655;p31"/>
          <p:cNvPicPr preferRelativeResize="0"/>
          <p:nvPr/>
        </p:nvPicPr>
        <p:blipFill rotWithShape="1">
          <a:blip r:embed="rId3">
            <a:alphaModFix/>
          </a:blip>
          <a:srcRect/>
          <a:stretch/>
        </p:blipFill>
        <p:spPr>
          <a:xfrm>
            <a:off x="0" y="-1"/>
            <a:ext cx="12192000" cy="3120819"/>
          </a:xfrm>
          <a:prstGeom prst="rect">
            <a:avLst/>
          </a:prstGeom>
          <a:noFill/>
          <a:ln>
            <a:noFill/>
          </a:ln>
        </p:spPr>
      </p:pic>
      <p:sp>
        <p:nvSpPr>
          <p:cNvPr id="656" name="Google Shape;656;p31"/>
          <p:cNvSpPr/>
          <p:nvPr/>
        </p:nvSpPr>
        <p:spPr>
          <a:xfrm rot="10800000">
            <a:off x="0" y="3120817"/>
            <a:ext cx="12192000" cy="308183"/>
          </a:xfrm>
          <a:prstGeom prst="rect">
            <a:avLst/>
          </a:prstGeom>
          <a:solidFill>
            <a:srgbClr val="C1DA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57" name="Google Shape;657;p31"/>
          <p:cNvPicPr preferRelativeResize="0"/>
          <p:nvPr/>
        </p:nvPicPr>
        <p:blipFill rotWithShape="1">
          <a:blip r:embed="rId4">
            <a:alphaModFix/>
          </a:blip>
          <a:srcRect/>
          <a:stretch/>
        </p:blipFill>
        <p:spPr>
          <a:xfrm>
            <a:off x="5181600" y="5410200"/>
            <a:ext cx="1426588" cy="112785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664"/>
        <p:cNvGrpSpPr/>
        <p:nvPr/>
      </p:nvGrpSpPr>
      <p:grpSpPr>
        <a:xfrm>
          <a:off x="0" y="0"/>
          <a:ext cx="0" cy="0"/>
          <a:chOff x="0" y="0"/>
          <a:chExt cx="0" cy="0"/>
        </a:xfrm>
      </p:grpSpPr>
      <p:sp>
        <p:nvSpPr>
          <p:cNvPr id="668" name="Google Shape;668;p32"/>
          <p:cNvSpPr txBox="1"/>
          <p:nvPr/>
        </p:nvSpPr>
        <p:spPr>
          <a:xfrm>
            <a:off x="745958" y="792368"/>
            <a:ext cx="10515601" cy="385599"/>
          </a:xfrm>
          <a:prstGeom prst="rect">
            <a:avLst/>
          </a:prstGeom>
          <a:noFill/>
          <a:ln>
            <a:noFill/>
          </a:ln>
        </p:spPr>
        <p:txBody>
          <a:bodyPr spcFirstLastPara="1" wrap="square" lIns="91425" tIns="45700" rIns="91425" bIns="45700" anchor="ctr" anchorCtr="0">
            <a:noAutofit/>
          </a:bodyPr>
          <a:lstStyle/>
          <a:p>
            <a:pPr algn="ctr">
              <a:buClr>
                <a:srgbClr val="EEECE1"/>
              </a:buClr>
              <a:buSzPts val="3200"/>
            </a:pPr>
            <a:r>
              <a:rPr lang="en-US" sz="3200">
                <a:solidFill>
                  <a:srgbClr val="EEECE1"/>
                </a:solidFill>
                <a:latin typeface="Candara"/>
                <a:ea typeface="Candara"/>
                <a:cs typeface="Candara"/>
                <a:sym typeface="Candara"/>
              </a:rPr>
              <a:t> </a:t>
            </a:r>
            <a:r>
              <a:rPr lang="en-US" sz="2000" b="0" i="0" u="none" strike="noStrike" cap="none">
                <a:solidFill>
                  <a:srgbClr val="EEECE1"/>
                </a:solidFill>
                <a:latin typeface="Candara"/>
                <a:ea typeface="Candara"/>
                <a:cs typeface="Candara"/>
                <a:sym typeface="Candara"/>
              </a:rPr>
              <a:t>For Dual Credit </a:t>
            </a:r>
            <a:r>
              <a:rPr lang="en-US" sz="2000">
                <a:solidFill>
                  <a:srgbClr val="EEECE1"/>
                </a:solidFill>
                <a:latin typeface="Candara"/>
                <a:ea typeface="Candara"/>
                <a:cs typeface="Candara"/>
                <a:sym typeface="Candara"/>
              </a:rPr>
              <a:t>&amp; Concurrent Classes </a:t>
            </a:r>
            <a:endParaRPr sz="2000" b="1" i="1" u="none" strike="noStrike" cap="none">
              <a:solidFill>
                <a:srgbClr val="000000"/>
              </a:solidFill>
              <a:latin typeface="Candara"/>
              <a:ea typeface="Candara"/>
              <a:cs typeface="Candara"/>
              <a:sym typeface="Candara"/>
            </a:endParaRPr>
          </a:p>
        </p:txBody>
      </p:sp>
      <p:sp>
        <p:nvSpPr>
          <p:cNvPr id="669" name="Google Shape;669;p32"/>
          <p:cNvSpPr txBox="1"/>
          <p:nvPr/>
        </p:nvSpPr>
        <p:spPr>
          <a:xfrm>
            <a:off x="982213" y="1875365"/>
            <a:ext cx="9925016" cy="3926773"/>
          </a:xfrm>
          <a:prstGeom prst="rect">
            <a:avLst/>
          </a:prstGeom>
          <a:noFill/>
          <a:ln>
            <a:noFill/>
          </a:ln>
        </p:spPr>
        <p:txBody>
          <a:bodyPr spcFirstLastPara="1" wrap="square" lIns="91425" tIns="45700" rIns="91425" bIns="45700" anchor="t" anchorCtr="0">
            <a:noAutofit/>
          </a:bodyPr>
          <a:lstStyle/>
          <a:p>
            <a:pPr marL="342900" marR="0" lvl="0" indent="-215900" algn="l" rtl="0">
              <a:lnSpc>
                <a:spcPct val="100000"/>
              </a:lnSpc>
              <a:spcBef>
                <a:spcPts val="1000"/>
              </a:spcBef>
              <a:spcAft>
                <a:spcPts val="1500"/>
              </a:spcAft>
              <a:buClr>
                <a:schemeClr val="lt1"/>
              </a:buClr>
              <a:buSzPts val="2000"/>
              <a:buFont typeface="Georgia"/>
              <a:buNone/>
            </a:pPr>
            <a:r>
              <a:rPr lang="en-US" sz="2000" b="0" i="1" u="none" strike="noStrike" cap="none">
                <a:solidFill>
                  <a:srgbClr val="FFFFFF"/>
                </a:solidFill>
                <a:latin typeface="Open Sans"/>
                <a:ea typeface="Open Sans"/>
                <a:cs typeface="Open Sans"/>
                <a:sym typeface="Open Sans"/>
              </a:rPr>
              <a:t>All students will be registered by the P-12 Partnerships Office beginning Spring 2023</a:t>
            </a:r>
            <a:endParaRPr lang="en-US"/>
          </a:p>
          <a:p>
            <a:pPr marL="469900" indent="-342900">
              <a:spcBef>
                <a:spcPts val="1000"/>
              </a:spcBef>
              <a:buClr>
                <a:schemeClr val="lt1"/>
              </a:buClr>
              <a:buSzPts val="2000"/>
              <a:buFont typeface="Arial" panose="020B0604020202020204" pitchFamily="34" charset="0"/>
              <a:buChar char="•"/>
            </a:pPr>
            <a:r>
              <a:rPr lang="en-US" sz="2000">
                <a:solidFill>
                  <a:srgbClr val="FFFFFF"/>
                </a:solidFill>
                <a:latin typeface="Open Sans"/>
                <a:ea typeface="Open Sans"/>
                <a:cs typeface="Open Sans"/>
                <a:sym typeface="Open Sans"/>
              </a:rPr>
              <a:t>High schools will provide P-12 Partnerships an approved list of students, courses and class periods for registration. </a:t>
            </a:r>
            <a:endParaRPr lang="en-US" sz="2000">
              <a:solidFill>
                <a:srgbClr val="FFFFFF"/>
              </a:solidFill>
              <a:latin typeface="Open Sans"/>
              <a:ea typeface="Open Sans"/>
              <a:cs typeface="Open Sans"/>
            </a:endParaRPr>
          </a:p>
          <a:p>
            <a:pPr marL="469900" marR="0" lvl="0" indent="-342900" algn="l" rtl="0">
              <a:lnSpc>
                <a:spcPct val="100000"/>
              </a:lnSpc>
              <a:spcBef>
                <a:spcPts val="1000"/>
              </a:spcBef>
              <a:spcAft>
                <a:spcPts val="0"/>
              </a:spcAft>
              <a:buClr>
                <a:schemeClr val="lt1"/>
              </a:buClr>
              <a:buSzPts val="2000"/>
              <a:buFont typeface="Arial" panose="020B0604020202020204" pitchFamily="34" charset="0"/>
              <a:buChar char="•"/>
            </a:pPr>
            <a:r>
              <a:rPr lang="en-US" sz="2000" b="0" u="none" strike="noStrike" cap="none">
                <a:solidFill>
                  <a:srgbClr val="FFFFFF"/>
                </a:solidFill>
                <a:latin typeface="Open Sans"/>
                <a:ea typeface="Open Sans"/>
                <a:cs typeface="Open Sans"/>
                <a:sym typeface="Open Sans"/>
              </a:rPr>
              <a:t>P-12 Partnerships will register and notify students of registration and payment deadline.</a:t>
            </a:r>
          </a:p>
          <a:p>
            <a:pPr marL="469900" indent="-342900">
              <a:spcBef>
                <a:spcPts val="1000"/>
              </a:spcBef>
              <a:buClr>
                <a:schemeClr val="lt1"/>
              </a:buClr>
              <a:buSzPts val="2000"/>
              <a:buFont typeface="Arial" panose="020B0604020202020204" pitchFamily="34" charset="0"/>
              <a:buChar char="•"/>
            </a:pPr>
            <a:r>
              <a:rPr lang="en-US" sz="2000">
                <a:solidFill>
                  <a:srgbClr val="FFFFFF"/>
                </a:solidFill>
                <a:latin typeface="Open Sans"/>
                <a:ea typeface="Open Sans"/>
                <a:cs typeface="Open Sans"/>
                <a:sym typeface="Open Sans"/>
              </a:rPr>
              <a:t>Students are responsible for viewing their Collin schedule via </a:t>
            </a:r>
            <a:r>
              <a:rPr lang="en-US" sz="2000" err="1">
                <a:solidFill>
                  <a:srgbClr val="FFFFFF"/>
                </a:solidFill>
                <a:latin typeface="Open Sans"/>
                <a:ea typeface="Open Sans"/>
                <a:cs typeface="Open Sans"/>
                <a:sym typeface="Open Sans"/>
              </a:rPr>
              <a:t>Cougarweb</a:t>
            </a:r>
            <a:r>
              <a:rPr lang="en-US" sz="2000">
                <a:solidFill>
                  <a:srgbClr val="FFFFFF"/>
                </a:solidFill>
                <a:latin typeface="Open Sans"/>
                <a:ea typeface="Open Sans"/>
                <a:cs typeface="Open Sans"/>
                <a:sym typeface="Open Sans"/>
              </a:rPr>
              <a:t> and submitting payment by high school stated payment deadline.</a:t>
            </a:r>
          </a:p>
          <a:p>
            <a:pPr marL="469900" marR="0" lvl="0" indent="-342900" algn="l" rtl="0">
              <a:lnSpc>
                <a:spcPct val="100000"/>
              </a:lnSpc>
              <a:spcBef>
                <a:spcPts val="1000"/>
              </a:spcBef>
              <a:spcAft>
                <a:spcPts val="0"/>
              </a:spcAft>
              <a:buClr>
                <a:schemeClr val="lt1"/>
              </a:buClr>
              <a:buSzPts val="2000"/>
              <a:buFont typeface="Arial" panose="020B0604020202020204" pitchFamily="34" charset="0"/>
              <a:buChar char="•"/>
            </a:pPr>
            <a:r>
              <a:rPr lang="en-US" sz="2000" b="0" u="none" strike="noStrike" cap="none">
                <a:solidFill>
                  <a:srgbClr val="FFFFFF"/>
                </a:solidFill>
                <a:latin typeface="Open Sans"/>
                <a:ea typeface="Open Sans"/>
                <a:cs typeface="Open Sans"/>
                <a:sym typeface="Open Sans"/>
              </a:rPr>
              <a:t>Students may not be added b</a:t>
            </a:r>
            <a:r>
              <a:rPr lang="en-US" sz="2000">
                <a:solidFill>
                  <a:srgbClr val="FFFFFF"/>
                </a:solidFill>
                <a:latin typeface="Open Sans"/>
                <a:ea typeface="Open Sans"/>
                <a:cs typeface="Open Sans"/>
                <a:sym typeface="Open Sans"/>
              </a:rPr>
              <a:t>ack into dual credit courses if dropped for non-payment (based on ISD policy).</a:t>
            </a:r>
            <a:endParaRPr lang="en-US" sz="2000" b="0" u="none" strike="noStrike" cap="none">
              <a:solidFill>
                <a:srgbClr val="FFFFFF"/>
              </a:solidFill>
              <a:latin typeface="Open Sans"/>
              <a:ea typeface="Open Sans"/>
              <a:cs typeface="Open Sans"/>
              <a:sym typeface="Open Sans"/>
            </a:endParaRPr>
          </a:p>
          <a:p>
            <a:pPr marL="342900" marR="0" lvl="0" indent="-215900" algn="l" rtl="0">
              <a:lnSpc>
                <a:spcPct val="100000"/>
              </a:lnSpc>
              <a:spcBef>
                <a:spcPts val="1000"/>
              </a:spcBef>
              <a:spcAft>
                <a:spcPts val="0"/>
              </a:spcAft>
              <a:buClr>
                <a:schemeClr val="lt1"/>
              </a:buClr>
              <a:buSzPts val="2000"/>
              <a:buFont typeface="Georgia"/>
              <a:buNone/>
            </a:pPr>
            <a:endParaRPr sz="2000" b="0" i="1" u="none" strike="noStrike" cap="none">
              <a:solidFill>
                <a:srgbClr val="FFFFFF"/>
              </a:solidFill>
              <a:latin typeface="Open Sans"/>
              <a:ea typeface="Open Sans"/>
              <a:cs typeface="Open Sans"/>
              <a:sym typeface="Open Sans"/>
            </a:endParaRPr>
          </a:p>
        </p:txBody>
      </p:sp>
      <p:sp>
        <p:nvSpPr>
          <p:cNvPr id="670" name="Google Shape;670;p32"/>
          <p:cNvSpPr/>
          <p:nvPr/>
        </p:nvSpPr>
        <p:spPr>
          <a:xfrm>
            <a:off x="0" y="177628"/>
            <a:ext cx="12191999" cy="769401"/>
          </a:xfrm>
          <a:prstGeom prst="rect">
            <a:avLst/>
          </a:prstGeom>
          <a:noFill/>
          <a:ln>
            <a:noFill/>
          </a:ln>
        </p:spPr>
        <p:txBody>
          <a:bodyPr spcFirstLastPara="1" wrap="square" lIns="91425" tIns="45700" rIns="91425" bIns="45700" anchor="t" anchorCtr="0">
            <a:spAutoFit/>
          </a:bodyPr>
          <a:lstStyle/>
          <a:p>
            <a:pPr algn="ctr">
              <a:buClr>
                <a:srgbClr val="FFFFFF"/>
              </a:buClr>
              <a:buSzPts val="4400"/>
            </a:pPr>
            <a:r>
              <a:rPr lang="en-US" sz="4400" b="1" i="0" u="none" strike="noStrike" cap="none">
                <a:solidFill>
                  <a:srgbClr val="FFFFFF"/>
                </a:solidFill>
                <a:latin typeface="Trebuchet MS"/>
                <a:ea typeface="Trebuchet MS"/>
                <a:cs typeface="Trebuchet MS"/>
                <a:sym typeface="Trebuchet MS"/>
              </a:rPr>
              <a:t>Registration </a:t>
            </a:r>
            <a:r>
              <a:rPr lang="en-US" sz="4400" b="1">
                <a:solidFill>
                  <a:srgbClr val="FFFFFF"/>
                </a:solidFill>
                <a:latin typeface="Trebuchet MS"/>
                <a:ea typeface="Trebuchet MS"/>
                <a:cs typeface="Trebuchet MS"/>
                <a:sym typeface="Trebuchet MS"/>
              </a:rPr>
              <a:t>Details</a:t>
            </a:r>
            <a:endParaRPr lang="en-US">
              <a:ea typeface="Trebuchet MS"/>
              <a:sym typeface="Trebuchet MS"/>
            </a:endParaRPr>
          </a:p>
        </p:txBody>
      </p:sp>
      <p:pic>
        <p:nvPicPr>
          <p:cNvPr id="678" name="Google Shape;678;p32"/>
          <p:cNvPicPr preferRelativeResize="0"/>
          <p:nvPr/>
        </p:nvPicPr>
        <p:blipFill rotWithShape="1">
          <a:blip r:embed="rId3">
            <a:alphaModFix/>
          </a:blip>
          <a:srcRect/>
          <a:stretch/>
        </p:blipFill>
        <p:spPr>
          <a:xfrm>
            <a:off x="11277600" y="6156086"/>
            <a:ext cx="695060" cy="54951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682"/>
        <p:cNvGrpSpPr/>
        <p:nvPr/>
      </p:nvGrpSpPr>
      <p:grpSpPr>
        <a:xfrm>
          <a:off x="0" y="0"/>
          <a:ext cx="0" cy="0"/>
          <a:chOff x="0" y="0"/>
          <a:chExt cx="0" cy="0"/>
        </a:xfrm>
      </p:grpSpPr>
      <p:sp>
        <p:nvSpPr>
          <p:cNvPr id="683" name="Google Shape;683;p33"/>
          <p:cNvSpPr txBox="1">
            <a:spLocks noGrp="1"/>
          </p:cNvSpPr>
          <p:nvPr>
            <p:ph type="subTitle" idx="1"/>
          </p:nvPr>
        </p:nvSpPr>
        <p:spPr>
          <a:xfrm>
            <a:off x="1935726" y="152400"/>
            <a:ext cx="8534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7200"/>
              <a:buNone/>
            </a:pPr>
            <a:r>
              <a:rPr lang="en-US" sz="7200" b="1">
                <a:latin typeface="Trebuchet MS"/>
                <a:ea typeface="Trebuchet MS"/>
                <a:cs typeface="Trebuchet MS"/>
                <a:sym typeface="Trebuchet MS"/>
              </a:rPr>
              <a:t>5. Payment</a:t>
            </a:r>
            <a:endParaRPr/>
          </a:p>
        </p:txBody>
      </p:sp>
      <p:sp>
        <p:nvSpPr>
          <p:cNvPr id="684" name="Google Shape;684;p33"/>
          <p:cNvSpPr/>
          <p:nvPr/>
        </p:nvSpPr>
        <p:spPr>
          <a:xfrm rot="10800000">
            <a:off x="0" y="1544779"/>
            <a:ext cx="12192000" cy="304801"/>
          </a:xfrm>
          <a:prstGeom prst="rect">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85" name="Google Shape;685;p33"/>
          <p:cNvPicPr preferRelativeResize="0"/>
          <p:nvPr/>
        </p:nvPicPr>
        <p:blipFill rotWithShape="1">
          <a:blip r:embed="rId3">
            <a:alphaModFix/>
          </a:blip>
          <a:srcRect/>
          <a:stretch/>
        </p:blipFill>
        <p:spPr>
          <a:xfrm>
            <a:off x="11277600" y="6156086"/>
            <a:ext cx="695060" cy="549514"/>
          </a:xfrm>
          <a:prstGeom prst="rect">
            <a:avLst/>
          </a:prstGeom>
          <a:noFill/>
          <a:ln>
            <a:noFill/>
          </a:ln>
        </p:spPr>
      </p:pic>
      <p:pic>
        <p:nvPicPr>
          <p:cNvPr id="686" name="Google Shape;686;p33" descr="https://d279m997dpfwgl.cloudfront.net/wp/2015/07/0720_saving-for-college-1000x702.jpg"/>
          <p:cNvPicPr preferRelativeResize="0"/>
          <p:nvPr/>
        </p:nvPicPr>
        <p:blipFill rotWithShape="1">
          <a:blip r:embed="rId4">
            <a:alphaModFix/>
          </a:blip>
          <a:srcRect t="17979" b="1976"/>
          <a:stretch/>
        </p:blipFill>
        <p:spPr>
          <a:xfrm>
            <a:off x="2298913" y="2133600"/>
            <a:ext cx="7594174" cy="4267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85800" y="1664662"/>
            <a:ext cx="11506198" cy="2743200"/>
          </a:xfrm>
        </p:spPr>
        <p:txBody>
          <a:bodyPr>
            <a:normAutofit/>
          </a:bodyPr>
          <a:lstStyle/>
          <a:p>
            <a:pPr marL="0" indent="0" algn="ctr">
              <a:buNone/>
            </a:pPr>
            <a:r>
              <a:rPr lang="en-US" sz="2800" b="1" dirty="0">
                <a:latin typeface="Candara"/>
              </a:rPr>
              <a:t>      </a:t>
            </a:r>
            <a:r>
              <a:rPr lang="en-US" sz="2800" b="1" dirty="0">
                <a:latin typeface="Candara"/>
                <a:ea typeface="Adobe Gothic Std B"/>
              </a:rPr>
              <a:t>$62* </a:t>
            </a:r>
            <a:r>
              <a:rPr lang="en-US" sz="2800" dirty="0">
                <a:latin typeface="Candara"/>
                <a:ea typeface="Adobe Gothic Std B"/>
              </a:rPr>
              <a:t>per credit hour for students residing in Collin County</a:t>
            </a:r>
          </a:p>
          <a:p>
            <a:pPr marL="0" indent="0" algn="ctr">
              <a:buNone/>
            </a:pPr>
            <a:r>
              <a:rPr lang="en-US" sz="2800" dirty="0">
                <a:latin typeface="Candara"/>
                <a:ea typeface="Adobe Gothic Std B"/>
              </a:rPr>
              <a:t>= </a:t>
            </a:r>
            <a:r>
              <a:rPr lang="en-US" sz="2800" b="1" dirty="0">
                <a:latin typeface="Candara"/>
                <a:ea typeface="Adobe Gothic Std B"/>
              </a:rPr>
              <a:t>$</a:t>
            </a:r>
            <a:r>
              <a:rPr lang="en-US" sz="2800" b="1" u="sng" dirty="0">
                <a:latin typeface="Candara"/>
                <a:ea typeface="Adobe Gothic Std B"/>
              </a:rPr>
              <a:t>186</a:t>
            </a:r>
            <a:r>
              <a:rPr lang="en-US" sz="2800" b="1" dirty="0">
                <a:latin typeface="Candara"/>
                <a:ea typeface="Adobe Gothic Std B"/>
              </a:rPr>
              <a:t> </a:t>
            </a:r>
            <a:r>
              <a:rPr lang="en-US" sz="2800" dirty="0">
                <a:latin typeface="Candara"/>
                <a:ea typeface="Adobe Gothic Std B"/>
              </a:rPr>
              <a:t>for a 3 credit hour course</a:t>
            </a:r>
          </a:p>
          <a:p>
            <a:pPr marL="0" indent="0" algn="ctr">
              <a:buNone/>
            </a:pPr>
            <a:endParaRPr lang="en-US" sz="2800" dirty="0">
              <a:latin typeface="Candara" panose="020E0502030303020204" pitchFamily="34" charset="0"/>
              <a:ea typeface="Adobe Gothic Std B" panose="020B0800000000000000" pitchFamily="34" charset="-128"/>
            </a:endParaRPr>
          </a:p>
          <a:p>
            <a:pPr marL="0" indent="0" algn="ctr">
              <a:buNone/>
            </a:pPr>
            <a:r>
              <a:rPr lang="en-US" sz="2800" b="1" dirty="0">
                <a:latin typeface="Candara"/>
                <a:ea typeface="Adobe Gothic Std B"/>
              </a:rPr>
              <a:t>$117* </a:t>
            </a:r>
            <a:r>
              <a:rPr lang="en-US" sz="2800" dirty="0">
                <a:latin typeface="Candara"/>
                <a:ea typeface="Adobe Gothic Std B"/>
              </a:rPr>
              <a:t>per credit hour for students residing out-of-county</a:t>
            </a:r>
            <a:br>
              <a:rPr lang="en-US" sz="2800" dirty="0">
                <a:latin typeface="Candara" panose="020E0502030303020204" pitchFamily="34" charset="0"/>
                <a:ea typeface="Adobe Gothic Std B" panose="020B0800000000000000" pitchFamily="34" charset="-128"/>
              </a:rPr>
            </a:br>
            <a:r>
              <a:rPr lang="en-US" sz="2800" dirty="0">
                <a:latin typeface="Candara"/>
                <a:ea typeface="Adobe Gothic Std B"/>
              </a:rPr>
              <a:t>= </a:t>
            </a:r>
            <a:r>
              <a:rPr lang="en-US" sz="2800" b="1" u="sng" dirty="0">
                <a:latin typeface="Candara"/>
                <a:ea typeface="Adobe Gothic Std B"/>
              </a:rPr>
              <a:t>$351</a:t>
            </a:r>
            <a:r>
              <a:rPr lang="en-US" sz="2800" b="1" dirty="0">
                <a:latin typeface="Candara"/>
                <a:ea typeface="Adobe Gothic Std B"/>
              </a:rPr>
              <a:t> </a:t>
            </a:r>
            <a:r>
              <a:rPr lang="en-US" sz="2800" dirty="0">
                <a:latin typeface="Candara"/>
                <a:ea typeface="Adobe Gothic Std B"/>
              </a:rPr>
              <a:t>for a 3 credit hour course</a:t>
            </a:r>
          </a:p>
        </p:txBody>
      </p:sp>
      <p:sp>
        <p:nvSpPr>
          <p:cNvPr id="2" name="TextBox 1"/>
          <p:cNvSpPr txBox="1"/>
          <p:nvPr/>
        </p:nvSpPr>
        <p:spPr>
          <a:xfrm>
            <a:off x="685800" y="347216"/>
            <a:ext cx="11506199"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mj-lt"/>
                <a:ea typeface="Adobe Gothic Std B" panose="020B0800000000000000" pitchFamily="34" charset="-128"/>
              </a:rPr>
              <a:t>Tuition </a:t>
            </a:r>
          </a:p>
        </p:txBody>
      </p:sp>
      <p:sp>
        <p:nvSpPr>
          <p:cNvPr id="5" name="TextBox 4"/>
          <p:cNvSpPr txBox="1"/>
          <p:nvPr/>
        </p:nvSpPr>
        <p:spPr>
          <a:xfrm>
            <a:off x="1028037" y="4801978"/>
            <a:ext cx="10668000" cy="1754326"/>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ndara" panose="020E0502030303020204" pitchFamily="34" charset="0"/>
                <a:ea typeface="Adobe Gothic Std B" panose="020B0800000000000000" pitchFamily="34" charset="-128"/>
              </a:rPr>
              <a:t>Total cost includes a $2 per semester student records fee.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ndara" panose="020E0502030303020204" pitchFamily="34" charset="0"/>
                <a:ea typeface="Adobe Gothic Std B" panose="020B0800000000000000" pitchFamily="34" charset="-128"/>
              </a:rPr>
              <a:t>*All fees are subject to change upon approval of the Collin Board of Trustees*</a:t>
            </a:r>
          </a:p>
          <a:p>
            <a:pPr algn="ctr">
              <a:spcBef>
                <a:spcPct val="0"/>
              </a:spcBef>
              <a:spcAft>
                <a:spcPct val="0"/>
              </a:spcAft>
              <a:buClrTx/>
              <a:buFontTx/>
              <a:defRPr/>
            </a:pPr>
            <a:r>
              <a:rPr lang="en-US" sz="1800" kern="1200">
                <a:solidFill>
                  <a:schemeClr val="bg1"/>
                </a:solidFill>
                <a:latin typeface="Candara"/>
                <a:ea typeface="Adobe Gothic Std B"/>
              </a:rPr>
              <a:t>Courses with First Day Access Textbooks will have textbook costs included in tuition fees.</a:t>
            </a:r>
            <a:endParaRPr lang="en-US" sz="1800" b="0" i="0" u="none" strike="noStrike" kern="1200" cap="none" spc="0" normalizeH="0" baseline="0" noProof="0">
              <a:ln>
                <a:noFill/>
              </a:ln>
              <a:solidFill>
                <a:schemeClr val="bg1"/>
              </a:solidFill>
              <a:effectLst/>
              <a:uLnTx/>
              <a:uFillTx/>
              <a:latin typeface="Candara" panose="020E0502030303020204" pitchFamily="34" charset="0"/>
              <a:ea typeface="Adobe Gothic Std B" panose="020B0800000000000000" pitchFamily="34" charset="-128"/>
            </a:endParaRPr>
          </a:p>
          <a:p>
            <a:pPr algn="ctr" fontAlgn="base">
              <a:spcBef>
                <a:spcPct val="0"/>
              </a:spcBef>
              <a:spcAft>
                <a:spcPct val="0"/>
              </a:spcAft>
              <a:buClrTx/>
              <a:defRPr/>
            </a:pPr>
            <a:endParaRPr lang="en-US" sz="1800" kern="1200">
              <a:solidFill>
                <a:prstClr val="white"/>
              </a:solidFill>
              <a:latin typeface="Candara" panose="020E0502030303020204" pitchFamily="34" charset="0"/>
              <a:ea typeface="Adobe Gothic Std B" panose="020B0800000000000000"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ndara" panose="020E0502030303020204" pitchFamily="34" charset="0"/>
                <a:ea typeface="Adobe Gothic Std B" panose="020B0800000000000000" pitchFamily="34" charset="-128"/>
              </a:rPr>
              <a:t>Tuition is paid </a:t>
            </a:r>
            <a:r>
              <a:rPr kumimoji="0" lang="en-US" sz="1800" b="0" i="0" u="sng" strike="noStrike" kern="1200" cap="none" spc="0" normalizeH="0" baseline="0" noProof="0">
                <a:ln>
                  <a:noFill/>
                </a:ln>
                <a:solidFill>
                  <a:prstClr val="white"/>
                </a:solidFill>
                <a:effectLst/>
                <a:uLnTx/>
                <a:uFillTx/>
                <a:latin typeface="Candara" panose="020E0502030303020204" pitchFamily="34" charset="0"/>
                <a:ea typeface="Adobe Gothic Std B" panose="020B0800000000000000" pitchFamily="34" charset="-128"/>
              </a:rPr>
              <a:t>per semester</a:t>
            </a:r>
            <a:r>
              <a:rPr kumimoji="0" lang="en-US" sz="1800" b="0" i="0" u="none" strike="noStrike" kern="1200" cap="none" spc="0" normalizeH="0" baseline="0" noProof="0">
                <a:ln>
                  <a:noFill/>
                </a:ln>
                <a:solidFill>
                  <a:prstClr val="white"/>
                </a:solidFill>
                <a:effectLst/>
                <a:uLnTx/>
                <a:uFillTx/>
                <a:latin typeface="Candara" panose="020E0502030303020204" pitchFamily="34" charset="0"/>
                <a:ea typeface="Adobe Gothic Std B" panose="020B0800000000000000" pitchFamily="34" charset="-128"/>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kern="1200">
                <a:solidFill>
                  <a:prstClr val="white"/>
                </a:solidFill>
                <a:latin typeface="Candara" panose="020E0502030303020204" pitchFamily="34" charset="0"/>
                <a:ea typeface="Adobe Gothic Std B" panose="020B0800000000000000" pitchFamily="34" charset="-128"/>
              </a:rPr>
              <a:t>Students eligible for Free/Reduced Lunch will have their cost of tuition waived by Collin College.</a:t>
            </a:r>
            <a:endParaRPr kumimoji="0" lang="en-US" sz="1800" b="0" i="0" u="none" strike="noStrike" kern="1200" cap="none" spc="0" normalizeH="0" baseline="0" noProof="0">
              <a:ln>
                <a:noFill/>
              </a:ln>
              <a:solidFill>
                <a:prstClr val="white"/>
              </a:solidFill>
              <a:effectLst/>
              <a:uLnTx/>
              <a:uFillTx/>
              <a:latin typeface="Candara" panose="020E0502030303020204" pitchFamily="34" charset="0"/>
              <a:ea typeface="Adobe Gothic Std B" panose="020B0800000000000000" pitchFamily="34" charset="-128"/>
            </a:endParaRPr>
          </a:p>
        </p:txBody>
      </p:sp>
      <p:sp>
        <p:nvSpPr>
          <p:cNvPr id="7" name="Rectangle 6"/>
          <p:cNvSpPr/>
          <p:nvPr/>
        </p:nvSpPr>
        <p:spPr>
          <a:xfrm rot="16200000">
            <a:off x="-3086100" y="3086100"/>
            <a:ext cx="6858000" cy="6858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CE74E17A-365E-442C-887C-6C2C4D5F6785}"/>
              </a:ext>
            </a:extLst>
          </p:cNvPr>
          <p:cNvPicPr>
            <a:picLocks noChangeAspect="1"/>
          </p:cNvPicPr>
          <p:nvPr/>
        </p:nvPicPr>
        <p:blipFill>
          <a:blip r:embed="rId3"/>
          <a:stretch>
            <a:fillRect/>
          </a:stretch>
        </p:blipFill>
        <p:spPr>
          <a:xfrm>
            <a:off x="11277600" y="6156086"/>
            <a:ext cx="695060" cy="549514"/>
          </a:xfrm>
          <a:prstGeom prst="rect">
            <a:avLst/>
          </a:prstGeom>
        </p:spPr>
      </p:pic>
    </p:spTree>
    <p:extLst>
      <p:ext uri="{BB962C8B-B14F-4D97-AF65-F5344CB8AC3E}">
        <p14:creationId xmlns:p14="http://schemas.microsoft.com/office/powerpoint/2010/main" val="1938630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704"/>
        <p:cNvGrpSpPr/>
        <p:nvPr/>
      </p:nvGrpSpPr>
      <p:grpSpPr>
        <a:xfrm>
          <a:off x="0" y="0"/>
          <a:ext cx="0" cy="0"/>
          <a:chOff x="0" y="0"/>
          <a:chExt cx="0" cy="0"/>
        </a:xfrm>
      </p:grpSpPr>
      <p:pic>
        <p:nvPicPr>
          <p:cNvPr id="705" name="Google Shape;705;p35"/>
          <p:cNvPicPr preferRelativeResize="0"/>
          <p:nvPr/>
        </p:nvPicPr>
        <p:blipFill rotWithShape="1">
          <a:blip r:embed="rId3">
            <a:alphaModFix/>
          </a:blip>
          <a:srcRect b="59968"/>
          <a:stretch/>
        </p:blipFill>
        <p:spPr>
          <a:xfrm>
            <a:off x="7277100" y="1987088"/>
            <a:ext cx="3733800" cy="35093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06" name="Google Shape;706;p35"/>
          <p:cNvSpPr txBox="1">
            <a:spLocks noGrp="1"/>
          </p:cNvSpPr>
          <p:nvPr>
            <p:ph type="body" idx="1"/>
          </p:nvPr>
        </p:nvSpPr>
        <p:spPr>
          <a:xfrm>
            <a:off x="1107566" y="1828800"/>
            <a:ext cx="5413544" cy="4267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2400"/>
              <a:buChar char="•"/>
            </a:pPr>
            <a:r>
              <a:rPr lang="en-US" sz="2400">
                <a:latin typeface="Candara"/>
                <a:ea typeface="Candara"/>
                <a:cs typeface="Candara"/>
                <a:sym typeface="Candara"/>
              </a:rPr>
              <a:t>Log into CougarWeb account </a:t>
            </a:r>
            <a:endParaRPr/>
          </a:p>
          <a:p>
            <a:pPr marL="342900" lvl="0" indent="-342900" algn="l" rtl="0">
              <a:spcBef>
                <a:spcPts val="1080"/>
              </a:spcBef>
              <a:spcAft>
                <a:spcPts val="0"/>
              </a:spcAft>
              <a:buClr>
                <a:schemeClr val="lt1"/>
              </a:buClr>
              <a:buSzPts val="2400"/>
              <a:buChar char="•"/>
            </a:pPr>
            <a:r>
              <a:rPr lang="en-US" sz="2400">
                <a:latin typeface="Candara"/>
                <a:ea typeface="Candara"/>
                <a:cs typeface="Candara"/>
                <a:sym typeface="Candara"/>
              </a:rPr>
              <a:t>Under </a:t>
            </a:r>
            <a:r>
              <a:rPr lang="en-US" sz="2400" i="1">
                <a:latin typeface="Candara"/>
                <a:ea typeface="Candara"/>
                <a:cs typeface="Candara"/>
                <a:sym typeface="Candara"/>
              </a:rPr>
              <a:t>Student Quick Links</a:t>
            </a:r>
            <a:endParaRPr sz="2400">
              <a:latin typeface="Candara"/>
              <a:ea typeface="Candara"/>
              <a:cs typeface="Candara"/>
              <a:sym typeface="Candara"/>
            </a:endParaRPr>
          </a:p>
          <a:p>
            <a:pPr marL="342900" lvl="0" indent="-342900" algn="l" rtl="0">
              <a:spcBef>
                <a:spcPts val="1080"/>
              </a:spcBef>
              <a:spcAft>
                <a:spcPts val="0"/>
              </a:spcAft>
              <a:buClr>
                <a:schemeClr val="lt1"/>
              </a:buClr>
              <a:buSzPts val="2400"/>
              <a:buChar char="•"/>
            </a:pPr>
            <a:r>
              <a:rPr lang="en-US" sz="2400">
                <a:latin typeface="Candara"/>
                <a:ea typeface="Candara"/>
                <a:cs typeface="Candara"/>
                <a:sym typeface="Candara"/>
              </a:rPr>
              <a:t>Click on </a:t>
            </a:r>
            <a:r>
              <a:rPr lang="en-US" sz="2400" i="1">
                <a:latin typeface="Candara"/>
                <a:ea typeface="Candara"/>
                <a:cs typeface="Candara"/>
                <a:sym typeface="Candara"/>
              </a:rPr>
              <a:t>CougarPay</a:t>
            </a:r>
            <a:endParaRPr sz="2400">
              <a:latin typeface="Candara"/>
              <a:ea typeface="Candara"/>
              <a:cs typeface="Candara"/>
              <a:sym typeface="Candara"/>
            </a:endParaRPr>
          </a:p>
          <a:p>
            <a:pPr marL="342900" lvl="0" indent="-342900" algn="l" rtl="0">
              <a:spcBef>
                <a:spcPts val="1080"/>
              </a:spcBef>
              <a:spcAft>
                <a:spcPts val="0"/>
              </a:spcAft>
              <a:buClr>
                <a:schemeClr val="lt1"/>
              </a:buClr>
              <a:buSzPts val="2400"/>
              <a:buChar char="•"/>
            </a:pPr>
            <a:r>
              <a:rPr lang="en-US" sz="2400">
                <a:latin typeface="Candara"/>
                <a:ea typeface="Candara"/>
                <a:cs typeface="Candara"/>
                <a:sym typeface="Candara"/>
              </a:rPr>
              <a:t>Click the </a:t>
            </a:r>
            <a:r>
              <a:rPr lang="en-US" sz="2400" i="1">
                <a:latin typeface="Candara"/>
                <a:ea typeface="Candara"/>
                <a:cs typeface="Candara"/>
                <a:sym typeface="Candara"/>
              </a:rPr>
              <a:t>Collin College Account Suite </a:t>
            </a:r>
            <a:r>
              <a:rPr lang="en-US" sz="2400">
                <a:latin typeface="Candara"/>
                <a:ea typeface="Candara"/>
                <a:cs typeface="Candara"/>
                <a:sym typeface="Candara"/>
              </a:rPr>
              <a:t>button</a:t>
            </a:r>
            <a:endParaRPr/>
          </a:p>
          <a:p>
            <a:pPr marL="342900" lvl="0" indent="-342900" algn="l" rtl="0">
              <a:spcBef>
                <a:spcPts val="1080"/>
              </a:spcBef>
              <a:spcAft>
                <a:spcPts val="0"/>
              </a:spcAft>
              <a:buClr>
                <a:schemeClr val="lt1"/>
              </a:buClr>
              <a:buSzPts val="2400"/>
              <a:buChar char="•"/>
            </a:pPr>
            <a:r>
              <a:rPr lang="en-US" sz="2400">
                <a:latin typeface="Candara"/>
                <a:ea typeface="Candara"/>
                <a:cs typeface="Candara"/>
                <a:sym typeface="Candara"/>
              </a:rPr>
              <a:t>Then click on </a:t>
            </a:r>
            <a:r>
              <a:rPr lang="en-US" sz="2400" i="1">
                <a:latin typeface="Candara"/>
                <a:ea typeface="Candara"/>
                <a:cs typeface="Candara"/>
                <a:sym typeface="Candara"/>
              </a:rPr>
              <a:t>Make a Payment </a:t>
            </a:r>
            <a:endParaRPr/>
          </a:p>
          <a:p>
            <a:pPr marL="342900" lvl="0" indent="-342900" algn="l" rtl="0">
              <a:spcBef>
                <a:spcPts val="1080"/>
              </a:spcBef>
              <a:spcAft>
                <a:spcPts val="0"/>
              </a:spcAft>
              <a:buClr>
                <a:schemeClr val="lt1"/>
              </a:buClr>
              <a:buSzPts val="2400"/>
              <a:buChar char="•"/>
            </a:pPr>
            <a:r>
              <a:rPr lang="en-US" sz="2400" i="1">
                <a:latin typeface="Candara"/>
                <a:ea typeface="Candara"/>
                <a:cs typeface="Candara"/>
                <a:sym typeface="Candara"/>
              </a:rPr>
              <a:t>Parents can sign up to be an authorized user, so they receive payment emails from business office</a:t>
            </a:r>
            <a:endParaRPr sz="1800">
              <a:latin typeface="Trebuchet MS"/>
              <a:ea typeface="Trebuchet MS"/>
              <a:cs typeface="Trebuchet MS"/>
              <a:sym typeface="Trebuchet MS"/>
            </a:endParaRPr>
          </a:p>
          <a:p>
            <a:pPr marL="342900" lvl="0" indent="-228600" algn="l" rtl="0">
              <a:spcBef>
                <a:spcPts val="960"/>
              </a:spcBef>
              <a:spcAft>
                <a:spcPts val="0"/>
              </a:spcAft>
              <a:buClr>
                <a:schemeClr val="lt1"/>
              </a:buClr>
              <a:buSzPts val="1800"/>
              <a:buNone/>
            </a:pPr>
            <a:endParaRPr sz="1800"/>
          </a:p>
          <a:p>
            <a:pPr marL="342900" lvl="0" indent="-228600" algn="l" rtl="0">
              <a:spcBef>
                <a:spcPts val="360"/>
              </a:spcBef>
              <a:spcAft>
                <a:spcPts val="0"/>
              </a:spcAft>
              <a:buClr>
                <a:schemeClr val="lt1"/>
              </a:buClr>
              <a:buSzPts val="1800"/>
              <a:buNone/>
            </a:pPr>
            <a:endParaRPr sz="1800"/>
          </a:p>
          <a:p>
            <a:pPr marL="342900" lvl="0" indent="-228600" algn="l" rtl="0">
              <a:spcBef>
                <a:spcPts val="360"/>
              </a:spcBef>
              <a:spcAft>
                <a:spcPts val="0"/>
              </a:spcAft>
              <a:buClr>
                <a:schemeClr val="lt1"/>
              </a:buClr>
              <a:buSzPts val="1800"/>
              <a:buNone/>
            </a:pPr>
            <a:endParaRPr sz="1800">
              <a:solidFill>
                <a:schemeClr val="dk1"/>
              </a:solidFill>
            </a:endParaRPr>
          </a:p>
          <a:p>
            <a:pPr marL="342900" lvl="0" indent="-228600" algn="l" rtl="0">
              <a:spcBef>
                <a:spcPts val="360"/>
              </a:spcBef>
              <a:spcAft>
                <a:spcPts val="0"/>
              </a:spcAft>
              <a:buClr>
                <a:schemeClr val="lt1"/>
              </a:buClr>
              <a:buSzPts val="1800"/>
              <a:buNone/>
            </a:pPr>
            <a:endParaRPr sz="1800">
              <a:solidFill>
                <a:schemeClr val="dk1"/>
              </a:solidFill>
            </a:endParaRPr>
          </a:p>
        </p:txBody>
      </p:sp>
      <p:sp>
        <p:nvSpPr>
          <p:cNvPr id="707" name="Google Shape;707;p35"/>
          <p:cNvSpPr txBox="1"/>
          <p:nvPr/>
        </p:nvSpPr>
        <p:spPr>
          <a:xfrm>
            <a:off x="7239646" y="3848948"/>
            <a:ext cx="3771254" cy="723052"/>
          </a:xfrm>
          <a:prstGeom prst="rect">
            <a:avLst/>
          </a:prstGeom>
          <a:noFill/>
          <a:ln w="1905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chemeClr val="lt1"/>
              </a:solidFill>
              <a:latin typeface="Arial"/>
              <a:ea typeface="Arial"/>
              <a:cs typeface="Arial"/>
              <a:sym typeface="Arial"/>
            </a:endParaRPr>
          </a:p>
        </p:txBody>
      </p:sp>
      <p:sp>
        <p:nvSpPr>
          <p:cNvPr id="708" name="Google Shape;708;p35"/>
          <p:cNvSpPr/>
          <p:nvPr/>
        </p:nvSpPr>
        <p:spPr>
          <a:xfrm rot="-590333">
            <a:off x="10718942" y="3869445"/>
            <a:ext cx="997005" cy="682059"/>
          </a:xfrm>
          <a:prstGeom prst="leftArrow">
            <a:avLst>
              <a:gd name="adj1" fmla="val 50000"/>
              <a:gd name="adj2" fmla="val 50000"/>
            </a:avLst>
          </a:prstGeom>
          <a:solidFill>
            <a:srgbClr val="FFFF00"/>
          </a:solidFill>
          <a:ln w="127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EFB81"/>
              </a:solidFill>
              <a:latin typeface="Arial"/>
              <a:ea typeface="Arial"/>
              <a:cs typeface="Arial"/>
              <a:sym typeface="Arial"/>
            </a:endParaRPr>
          </a:p>
        </p:txBody>
      </p:sp>
      <p:sp>
        <p:nvSpPr>
          <p:cNvPr id="709" name="Google Shape;709;p35"/>
          <p:cNvSpPr/>
          <p:nvPr/>
        </p:nvSpPr>
        <p:spPr>
          <a:xfrm>
            <a:off x="0" y="513515"/>
            <a:ext cx="1219199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400"/>
              <a:buFont typeface="Trebuchet MS"/>
              <a:buNone/>
            </a:pPr>
            <a:r>
              <a:rPr lang="en-US" sz="4400" b="1" i="0" u="none" strike="noStrike" cap="none">
                <a:solidFill>
                  <a:srgbClr val="FFFFFF"/>
                </a:solidFill>
                <a:latin typeface="Trebuchet MS"/>
                <a:ea typeface="Trebuchet MS"/>
                <a:cs typeface="Trebuchet MS"/>
                <a:sym typeface="Trebuchet MS"/>
              </a:rPr>
              <a:t>Payment Instructions </a:t>
            </a:r>
            <a:endParaRPr/>
          </a:p>
        </p:txBody>
      </p:sp>
      <p:pic>
        <p:nvPicPr>
          <p:cNvPr id="710" name="Google Shape;710;p35"/>
          <p:cNvPicPr preferRelativeResize="0"/>
          <p:nvPr/>
        </p:nvPicPr>
        <p:blipFill rotWithShape="1">
          <a:blip r:embed="rId4">
            <a:alphaModFix/>
          </a:blip>
          <a:srcRect/>
          <a:stretch/>
        </p:blipFill>
        <p:spPr>
          <a:xfrm>
            <a:off x="11277600" y="6156086"/>
            <a:ext cx="695060" cy="54951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36"/>
          <p:cNvSpPr txBox="1">
            <a:spLocks noGrp="1"/>
          </p:cNvSpPr>
          <p:nvPr>
            <p:ph type="subTitle" idx="1"/>
          </p:nvPr>
        </p:nvSpPr>
        <p:spPr>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200"/>
              <a:buNone/>
            </a:pPr>
            <a:endParaRPr/>
          </a:p>
        </p:txBody>
      </p:sp>
      <p:pic>
        <p:nvPicPr>
          <p:cNvPr id="716" name="Google Shape;716;p36" descr="http://www.rvpa.org/wp-content/uploads/2018/08/Resources.jpg"/>
          <p:cNvPicPr preferRelativeResize="0"/>
          <p:nvPr/>
        </p:nvPicPr>
        <p:blipFill rotWithShape="1">
          <a:blip r:embed="rId3">
            <a:alphaModFix/>
          </a:blip>
          <a:srcRect l="4080" t="5687" b="13473"/>
          <a:stretch/>
        </p:blipFill>
        <p:spPr>
          <a:xfrm>
            <a:off x="0" y="0"/>
            <a:ext cx="12206068" cy="6858000"/>
          </a:xfrm>
          <a:prstGeom prst="rect">
            <a:avLst/>
          </a:prstGeom>
          <a:noFill/>
          <a:ln>
            <a:noFill/>
          </a:ln>
        </p:spPr>
      </p:pic>
      <p:pic>
        <p:nvPicPr>
          <p:cNvPr id="717" name="Google Shape;717;p36"/>
          <p:cNvPicPr preferRelativeResize="0"/>
          <p:nvPr/>
        </p:nvPicPr>
        <p:blipFill rotWithShape="1">
          <a:blip r:embed="rId4">
            <a:alphaModFix/>
          </a:blip>
          <a:srcRect/>
          <a:stretch/>
        </p:blipFill>
        <p:spPr>
          <a:xfrm>
            <a:off x="11277600" y="6172200"/>
            <a:ext cx="695060" cy="54951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724"/>
        <p:cNvGrpSpPr/>
        <p:nvPr/>
      </p:nvGrpSpPr>
      <p:grpSpPr>
        <a:xfrm>
          <a:off x="0" y="0"/>
          <a:ext cx="0" cy="0"/>
          <a:chOff x="0" y="0"/>
          <a:chExt cx="0" cy="0"/>
        </a:xfrm>
      </p:grpSpPr>
      <p:sp>
        <p:nvSpPr>
          <p:cNvPr id="725" name="Google Shape;725;p3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a:t>Dual Credit Website</a:t>
            </a:r>
            <a:endParaRPr/>
          </a:p>
        </p:txBody>
      </p:sp>
      <p:sp>
        <p:nvSpPr>
          <p:cNvPr id="727" name="Google Shape;727;p37"/>
          <p:cNvSpPr txBox="1"/>
          <p:nvPr/>
        </p:nvSpPr>
        <p:spPr>
          <a:xfrm>
            <a:off x="917402" y="4954443"/>
            <a:ext cx="4616603"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ndara"/>
                <a:ea typeface="Candara"/>
                <a:cs typeface="Candara"/>
                <a:sym typeface="Candara"/>
              </a:rPr>
              <a:t>Access to forms and </a:t>
            </a:r>
            <a:r>
              <a:rPr lang="en-US" sz="1800">
                <a:solidFill>
                  <a:srgbClr val="FFFFFF"/>
                </a:solidFill>
                <a:latin typeface="Candara"/>
                <a:ea typeface="Candara"/>
                <a:cs typeface="Candara"/>
                <a:sym typeface="Candara"/>
              </a:rPr>
              <a:t>F.A.Qs</a:t>
            </a:r>
            <a:endParaRPr/>
          </a:p>
          <a:p>
            <a:pPr marL="285750" marR="0" lvl="0" indent="-28575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ndara"/>
                <a:ea typeface="Candara"/>
                <a:cs typeface="Candara"/>
                <a:sym typeface="Candara"/>
              </a:rPr>
              <a:t>Links to dedicated pages for students, parents, and counselors</a:t>
            </a:r>
            <a:endParaRPr/>
          </a:p>
          <a:p>
            <a:pPr marL="285750" marR="0" lvl="0" indent="-28575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ndara"/>
                <a:ea typeface="Candara"/>
                <a:cs typeface="Candara"/>
                <a:sym typeface="Candara"/>
              </a:rPr>
              <a:t>Important dates and deadlines</a:t>
            </a:r>
            <a:endParaRPr/>
          </a:p>
        </p:txBody>
      </p:sp>
      <p:sp>
        <p:nvSpPr>
          <p:cNvPr id="728" name="Google Shape;728;p37"/>
          <p:cNvSpPr txBox="1"/>
          <p:nvPr/>
        </p:nvSpPr>
        <p:spPr>
          <a:xfrm>
            <a:off x="6742271" y="4959365"/>
            <a:ext cx="4264336" cy="120028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ndara"/>
                <a:ea typeface="Candara"/>
                <a:cs typeface="Candara"/>
                <a:sym typeface="Candara"/>
              </a:rPr>
              <a:t>Dual </a:t>
            </a:r>
            <a:r>
              <a:rPr lang="en-US" sz="1800">
                <a:solidFill>
                  <a:srgbClr val="FFFFFF"/>
                </a:solidFill>
                <a:latin typeface="Candara"/>
                <a:ea typeface="Candara"/>
                <a:cs typeface="Candara"/>
                <a:sym typeface="Candara"/>
              </a:rPr>
              <a:t>C</a:t>
            </a:r>
            <a:r>
              <a:rPr lang="en-US" sz="1800" b="0" i="0" u="none" strike="noStrike" cap="none">
                <a:solidFill>
                  <a:srgbClr val="FFFFFF"/>
                </a:solidFill>
                <a:latin typeface="Candara"/>
                <a:ea typeface="Candara"/>
                <a:cs typeface="Candara"/>
                <a:sym typeface="Candara"/>
              </a:rPr>
              <a:t>redit benefits</a:t>
            </a:r>
            <a:endParaRPr/>
          </a:p>
          <a:p>
            <a:pPr marL="285750" marR="0" lvl="0" indent="-285750" algn="l" rtl="0">
              <a:lnSpc>
                <a:spcPct val="100000"/>
              </a:lnSpc>
              <a:spcBef>
                <a:spcPts val="0"/>
              </a:spcBef>
              <a:spcAft>
                <a:spcPts val="0"/>
              </a:spcAft>
              <a:buClr>
                <a:srgbClr val="FFFFFF"/>
              </a:buClr>
              <a:buSzPts val="1800"/>
              <a:buFont typeface="Arial"/>
              <a:buChar char="•"/>
            </a:pPr>
            <a:r>
              <a:rPr lang="en-US" sz="1800">
                <a:solidFill>
                  <a:srgbClr val="FFFFFF"/>
                </a:solidFill>
                <a:latin typeface="Candara"/>
                <a:ea typeface="Candara"/>
                <a:cs typeface="Candara"/>
                <a:sym typeface="Candara"/>
              </a:rPr>
              <a:t>Eligibility and enrollment tips</a:t>
            </a:r>
            <a:endParaRPr sz="1800" b="0" i="0" u="none" strike="noStrike" cap="none">
              <a:solidFill>
                <a:srgbClr val="FFFFFF"/>
              </a:solidFill>
              <a:latin typeface="Candara"/>
              <a:ea typeface="Candara"/>
              <a:cs typeface="Candara"/>
              <a:sym typeface="Candara"/>
            </a:endParaRPr>
          </a:p>
          <a:p>
            <a:pPr marL="285750" marR="0" lvl="0" indent="-28575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ndara"/>
                <a:ea typeface="Candara"/>
                <a:cs typeface="Candara"/>
                <a:sym typeface="Candara"/>
              </a:rPr>
              <a:t>Application and registration resources </a:t>
            </a:r>
            <a:endParaRPr/>
          </a:p>
          <a:p>
            <a:pPr marL="285750" marR="0" lvl="0" indent="-28575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Candara"/>
                <a:ea typeface="Candara"/>
                <a:cs typeface="Candara"/>
                <a:sym typeface="Candara"/>
              </a:rPr>
              <a:t>Link to school-specific pages</a:t>
            </a:r>
            <a:endParaRPr sz="1800" b="0" i="0" u="sng" strike="noStrike" cap="none">
              <a:solidFill>
                <a:srgbClr val="FFFFFF"/>
              </a:solidFill>
              <a:latin typeface="Candara"/>
              <a:ea typeface="Candara"/>
              <a:cs typeface="Candara"/>
              <a:sym typeface="Candara"/>
            </a:endParaRPr>
          </a:p>
        </p:txBody>
      </p:sp>
      <p:sp>
        <p:nvSpPr>
          <p:cNvPr id="729" name="Google Shape;729;p37"/>
          <p:cNvSpPr/>
          <p:nvPr/>
        </p:nvSpPr>
        <p:spPr>
          <a:xfrm>
            <a:off x="2334334" y="1637835"/>
            <a:ext cx="1631281" cy="400069"/>
          </a:xfrm>
          <a:prstGeom prst="rect">
            <a:avLst/>
          </a:prstGeom>
          <a:noFill/>
          <a:ln>
            <a:noFill/>
          </a:ln>
        </p:spPr>
        <p:txBody>
          <a:bodyPr spcFirstLastPara="1" wrap="square" lIns="91425" tIns="45700" rIns="91425" bIns="45700" anchor="t" anchorCtr="0">
            <a:spAutoFit/>
          </a:bodyPr>
          <a:lstStyle/>
          <a:p>
            <a:pPr>
              <a:buClr>
                <a:srgbClr val="FFFFFF"/>
              </a:buClr>
              <a:buSzPts val="1800"/>
            </a:pPr>
            <a:r>
              <a:rPr lang="en-US" sz="2000" b="0" i="0" strike="noStrike" cap="none">
                <a:solidFill>
                  <a:srgbClr val="FFFFFF"/>
                </a:solidFill>
                <a:latin typeface="Candara"/>
                <a:ea typeface="Candara"/>
                <a:cs typeface="Candara"/>
                <a:sym typeface="Candara"/>
              </a:rPr>
              <a:t>Home Page</a:t>
            </a:r>
            <a:r>
              <a:rPr lang="en-US" sz="2000">
                <a:solidFill>
                  <a:srgbClr val="FFFFFF"/>
                </a:solidFill>
                <a:latin typeface="Candara"/>
                <a:ea typeface="Candara"/>
                <a:cs typeface="Candara"/>
                <a:sym typeface="Candara"/>
              </a:rPr>
              <a:t> </a:t>
            </a:r>
            <a:endParaRPr lang="en-US" sz="1600"/>
          </a:p>
        </p:txBody>
      </p:sp>
      <p:sp>
        <p:nvSpPr>
          <p:cNvPr id="730" name="Google Shape;730;p37"/>
          <p:cNvSpPr/>
          <p:nvPr/>
        </p:nvSpPr>
        <p:spPr>
          <a:xfrm>
            <a:off x="7681472" y="1642956"/>
            <a:ext cx="2898210" cy="400069"/>
          </a:xfrm>
          <a:prstGeom prst="rect">
            <a:avLst/>
          </a:prstGeom>
          <a:noFill/>
          <a:ln>
            <a:noFill/>
          </a:ln>
        </p:spPr>
        <p:txBody>
          <a:bodyPr spcFirstLastPara="1" wrap="square" lIns="91425" tIns="45700" rIns="91425" bIns="45700" anchor="t" anchorCtr="0">
            <a:spAutoFit/>
          </a:bodyPr>
          <a:lstStyle/>
          <a:p>
            <a:pPr algn="ctr">
              <a:buClr>
                <a:srgbClr val="FFFFFF"/>
              </a:buClr>
              <a:buSzPts val="1800"/>
            </a:pPr>
            <a:r>
              <a:rPr lang="en-US" sz="2000">
                <a:solidFill>
                  <a:srgbClr val="FFFFFF"/>
                </a:solidFill>
                <a:latin typeface="Candara"/>
                <a:ea typeface="Candara"/>
                <a:cs typeface="Candara"/>
                <a:sym typeface="Candara"/>
              </a:rPr>
              <a:t>Dedicated School</a:t>
            </a:r>
            <a:r>
              <a:rPr lang="en-US" sz="2000" b="0" i="0" strike="noStrike" cap="none">
                <a:solidFill>
                  <a:srgbClr val="FFFFFF"/>
                </a:solidFill>
                <a:latin typeface="Candara"/>
                <a:ea typeface="Candara"/>
                <a:cs typeface="Candara"/>
                <a:sym typeface="Candara"/>
              </a:rPr>
              <a:t> </a:t>
            </a:r>
            <a:r>
              <a:rPr lang="en-US" sz="2000">
                <a:solidFill>
                  <a:srgbClr val="FFFFFF"/>
                </a:solidFill>
                <a:latin typeface="Candara"/>
                <a:ea typeface="Candara"/>
                <a:cs typeface="Candara"/>
                <a:sym typeface="Candara"/>
              </a:rPr>
              <a:t>Pages</a:t>
            </a:r>
            <a:endParaRPr sz="1600"/>
          </a:p>
        </p:txBody>
      </p:sp>
      <p:pic>
        <p:nvPicPr>
          <p:cNvPr id="732" name="Google Shape;732;p37"/>
          <p:cNvPicPr preferRelativeResize="0"/>
          <p:nvPr/>
        </p:nvPicPr>
        <p:blipFill rotWithShape="1">
          <a:blip r:embed="rId3">
            <a:alphaModFix/>
          </a:blip>
          <a:srcRect/>
          <a:stretch/>
        </p:blipFill>
        <p:spPr>
          <a:xfrm>
            <a:off x="11277600" y="6156086"/>
            <a:ext cx="695060" cy="549514"/>
          </a:xfrm>
          <a:prstGeom prst="rect">
            <a:avLst/>
          </a:prstGeom>
          <a:noFill/>
          <a:ln>
            <a:noFill/>
          </a:ln>
        </p:spPr>
      </p:pic>
      <p:pic>
        <p:nvPicPr>
          <p:cNvPr id="2" name="Picture 2" descr="Graphical user interface, text, application, email&#10;&#10;Description automatically generated">
            <a:extLst>
              <a:ext uri="{FF2B5EF4-FFF2-40B4-BE49-F238E27FC236}">
                <a16:creationId xmlns:a16="http://schemas.microsoft.com/office/drawing/2014/main" id="{BBB01D0B-C0FC-3FEA-A279-AD4E87606BEE}"/>
              </a:ext>
            </a:extLst>
          </p:cNvPr>
          <p:cNvPicPr>
            <a:picLocks noChangeAspect="1"/>
          </p:cNvPicPr>
          <p:nvPr/>
        </p:nvPicPr>
        <p:blipFill rotWithShape="1">
          <a:blip r:embed="rId4"/>
          <a:srcRect r="5734" b="-498"/>
          <a:stretch/>
        </p:blipFill>
        <p:spPr>
          <a:xfrm>
            <a:off x="6423286" y="2113754"/>
            <a:ext cx="5416017" cy="2668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3" descr="Graphical user interface&#10;&#10;Description automatically generated">
            <a:extLst>
              <a:ext uri="{FF2B5EF4-FFF2-40B4-BE49-F238E27FC236}">
                <a16:creationId xmlns:a16="http://schemas.microsoft.com/office/drawing/2014/main" id="{4593F062-DD32-494F-61E4-719420BB690B}"/>
              </a:ext>
            </a:extLst>
          </p:cNvPr>
          <p:cNvPicPr>
            <a:picLocks noChangeAspect="1"/>
          </p:cNvPicPr>
          <p:nvPr/>
        </p:nvPicPr>
        <p:blipFill>
          <a:blip r:embed="rId5"/>
          <a:stretch>
            <a:fillRect/>
          </a:stretch>
        </p:blipFill>
        <p:spPr>
          <a:xfrm>
            <a:off x="652073" y="2110098"/>
            <a:ext cx="4979232" cy="26752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281"/>
        <p:cNvGrpSpPr/>
        <p:nvPr/>
      </p:nvGrpSpPr>
      <p:grpSpPr>
        <a:xfrm>
          <a:off x="0" y="0"/>
          <a:ext cx="0" cy="0"/>
          <a:chOff x="0" y="0"/>
          <a:chExt cx="0" cy="0"/>
        </a:xfrm>
      </p:grpSpPr>
      <p:sp>
        <p:nvSpPr>
          <p:cNvPr id="282" name="Google Shape;282;p4"/>
          <p:cNvSpPr txBox="1">
            <a:spLocks noGrp="1"/>
          </p:cNvSpPr>
          <p:nvPr>
            <p:ph type="title"/>
          </p:nvPr>
        </p:nvSpPr>
        <p:spPr>
          <a:xfrm>
            <a:off x="228600" y="152400"/>
            <a:ext cx="11708642" cy="1143000"/>
          </a:xfrm>
          <a:prstGeom prst="rect">
            <a:avLst/>
          </a:prstGeom>
          <a:noFill/>
          <a:ln>
            <a:noFill/>
          </a:ln>
        </p:spPr>
        <p:txBody>
          <a:bodyPr spcFirstLastPara="1" wrap="square" lIns="91425" tIns="45700" rIns="91425" bIns="45700" anchor="ctr" anchorCtr="0">
            <a:normAutofit/>
          </a:bodyPr>
          <a:lstStyle/>
          <a:p>
            <a:pPr>
              <a:buClr>
                <a:schemeClr val="lt1"/>
              </a:buClr>
              <a:buSzPts val="4800"/>
            </a:pPr>
            <a:r>
              <a:rPr lang="en-US" sz="4800" b="1"/>
              <a:t>How Much Will You Save?</a:t>
            </a:r>
            <a:endParaRPr/>
          </a:p>
        </p:txBody>
      </p:sp>
      <p:sp>
        <p:nvSpPr>
          <p:cNvPr id="283" name="Google Shape;283;p4"/>
          <p:cNvSpPr txBox="1">
            <a:spLocks noGrp="1"/>
          </p:cNvSpPr>
          <p:nvPr>
            <p:ph type="body" idx="1"/>
          </p:nvPr>
        </p:nvSpPr>
        <p:spPr>
          <a:xfrm>
            <a:off x="0" y="1524000"/>
            <a:ext cx="7086600" cy="3133726"/>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80000"/>
              </a:lnSpc>
              <a:spcBef>
                <a:spcPts val="0"/>
              </a:spcBef>
              <a:spcAft>
                <a:spcPts val="0"/>
              </a:spcAft>
              <a:buClr>
                <a:schemeClr val="lt1"/>
              </a:buClr>
              <a:buSzPts val="500"/>
              <a:buNone/>
            </a:pPr>
            <a:endParaRPr sz="500" dirty="0">
              <a:latin typeface="Candara"/>
              <a:ea typeface="Candara"/>
              <a:cs typeface="Candara"/>
              <a:sym typeface="Candara"/>
            </a:endParaRPr>
          </a:p>
          <a:p>
            <a:pPr marL="0" lvl="0" indent="0" algn="ctr" rtl="0">
              <a:lnSpc>
                <a:spcPct val="80000"/>
              </a:lnSpc>
              <a:spcBef>
                <a:spcPts val="0"/>
              </a:spcBef>
              <a:spcAft>
                <a:spcPts val="0"/>
              </a:spcAft>
              <a:buClr>
                <a:schemeClr val="lt1"/>
              </a:buClr>
              <a:buSzPts val="2250"/>
              <a:buNone/>
            </a:pPr>
            <a:r>
              <a:rPr lang="en-US" sz="2250" dirty="0">
                <a:latin typeface="Candara"/>
                <a:ea typeface="Candara"/>
                <a:cs typeface="Candara"/>
                <a:sym typeface="Candara"/>
              </a:rPr>
              <a:t>University of Texas at Dallas </a:t>
            </a:r>
            <a:endParaRPr dirty="0"/>
          </a:p>
          <a:p>
            <a:pPr marL="0" lvl="0" indent="0" algn="ctr" rtl="0">
              <a:lnSpc>
                <a:spcPct val="80000"/>
              </a:lnSpc>
              <a:spcBef>
                <a:spcPts val="0"/>
              </a:spcBef>
              <a:spcAft>
                <a:spcPts val="0"/>
              </a:spcAft>
              <a:buClr>
                <a:schemeClr val="lt1"/>
              </a:buClr>
              <a:buSzPts val="1000"/>
              <a:buNone/>
            </a:pPr>
            <a:endParaRPr sz="1000" dirty="0">
              <a:latin typeface="Candara"/>
              <a:ea typeface="Candara"/>
              <a:cs typeface="Candara"/>
              <a:sym typeface="Candara"/>
            </a:endParaRPr>
          </a:p>
          <a:p>
            <a:pPr marL="0" lvl="0" indent="0" algn="ctr" rtl="0">
              <a:lnSpc>
                <a:spcPct val="80000"/>
              </a:lnSpc>
              <a:spcBef>
                <a:spcPts val="0"/>
              </a:spcBef>
              <a:spcAft>
                <a:spcPts val="0"/>
              </a:spcAft>
              <a:buClr>
                <a:schemeClr val="lt1"/>
              </a:buClr>
              <a:buSzPts val="3600"/>
              <a:buNone/>
            </a:pPr>
            <a:r>
              <a:rPr lang="en-US" sz="3600" u="sng" dirty="0">
                <a:latin typeface="Candara"/>
                <a:ea typeface="Candara"/>
                <a:cs typeface="Candara"/>
                <a:sym typeface="Candara"/>
              </a:rPr>
              <a:t>$2,857</a:t>
            </a:r>
            <a:r>
              <a:rPr lang="en-US" sz="3600" dirty="0">
                <a:latin typeface="Candara"/>
                <a:ea typeface="Candara"/>
                <a:cs typeface="Candara"/>
                <a:sym typeface="Candara"/>
              </a:rPr>
              <a:t> </a:t>
            </a:r>
            <a:r>
              <a:rPr lang="en-US" sz="2250" dirty="0">
                <a:latin typeface="Candara"/>
                <a:ea typeface="Candara"/>
                <a:cs typeface="Candara"/>
                <a:sym typeface="Candara"/>
              </a:rPr>
              <a:t>for a 3 credit hour course*</a:t>
            </a:r>
            <a:endParaRPr dirty="0"/>
          </a:p>
          <a:p>
            <a:pPr marL="0" lvl="0" indent="0" algn="ctr" rtl="0">
              <a:lnSpc>
                <a:spcPct val="80000"/>
              </a:lnSpc>
              <a:spcBef>
                <a:spcPts val="0"/>
              </a:spcBef>
              <a:spcAft>
                <a:spcPts val="0"/>
              </a:spcAft>
              <a:buClr>
                <a:schemeClr val="lt1"/>
              </a:buClr>
              <a:buSzPts val="2250"/>
              <a:buNone/>
            </a:pPr>
            <a:endParaRPr sz="2250" dirty="0">
              <a:latin typeface="Candara"/>
              <a:ea typeface="Candara"/>
              <a:cs typeface="Candara"/>
              <a:sym typeface="Candara"/>
            </a:endParaRPr>
          </a:p>
          <a:p>
            <a:pPr marL="0" lvl="0" indent="0" algn="ctr" rtl="0">
              <a:lnSpc>
                <a:spcPct val="80000"/>
              </a:lnSpc>
              <a:spcBef>
                <a:spcPts val="0"/>
              </a:spcBef>
              <a:spcAft>
                <a:spcPts val="0"/>
              </a:spcAft>
              <a:buClr>
                <a:schemeClr val="lt1"/>
              </a:buClr>
              <a:buSzPts val="2250"/>
              <a:buNone/>
            </a:pPr>
            <a:endParaRPr sz="2250" dirty="0">
              <a:latin typeface="Candara"/>
              <a:ea typeface="Candara"/>
              <a:cs typeface="Candara"/>
              <a:sym typeface="Candara"/>
            </a:endParaRPr>
          </a:p>
          <a:p>
            <a:pPr marL="0" lvl="0" indent="0" algn="ctr" rtl="0">
              <a:lnSpc>
                <a:spcPct val="80000"/>
              </a:lnSpc>
              <a:spcBef>
                <a:spcPts val="0"/>
              </a:spcBef>
              <a:spcAft>
                <a:spcPts val="0"/>
              </a:spcAft>
              <a:buClr>
                <a:schemeClr val="lt1"/>
              </a:buClr>
              <a:buSzPts val="2250"/>
              <a:buNone/>
            </a:pPr>
            <a:r>
              <a:rPr lang="en-US" sz="2250" dirty="0">
                <a:latin typeface="Candara"/>
                <a:ea typeface="Candara"/>
                <a:cs typeface="Candara"/>
                <a:sym typeface="Candara"/>
              </a:rPr>
              <a:t>University of North Texas</a:t>
            </a:r>
            <a:endParaRPr dirty="0"/>
          </a:p>
          <a:p>
            <a:pPr marL="0" lvl="0" indent="0" algn="ctr" rtl="0">
              <a:lnSpc>
                <a:spcPct val="80000"/>
              </a:lnSpc>
              <a:spcBef>
                <a:spcPts val="0"/>
              </a:spcBef>
              <a:spcAft>
                <a:spcPts val="0"/>
              </a:spcAft>
              <a:buClr>
                <a:schemeClr val="lt1"/>
              </a:buClr>
              <a:buSzPts val="1000"/>
              <a:buNone/>
            </a:pPr>
            <a:endParaRPr sz="1000" dirty="0">
              <a:latin typeface="Candara"/>
              <a:ea typeface="Candara"/>
              <a:cs typeface="Candara"/>
              <a:sym typeface="Candara"/>
            </a:endParaRPr>
          </a:p>
          <a:p>
            <a:pPr marL="0" lvl="0" indent="0" algn="ctr" rtl="0">
              <a:lnSpc>
                <a:spcPct val="80000"/>
              </a:lnSpc>
              <a:spcBef>
                <a:spcPts val="0"/>
              </a:spcBef>
              <a:spcAft>
                <a:spcPts val="1200"/>
              </a:spcAft>
              <a:buClr>
                <a:schemeClr val="lt1"/>
              </a:buClr>
              <a:buSzPts val="3600"/>
              <a:buNone/>
            </a:pPr>
            <a:r>
              <a:rPr lang="en-US" sz="3600" u="sng" dirty="0">
                <a:latin typeface="Candara"/>
                <a:ea typeface="Candara"/>
                <a:cs typeface="Candara"/>
                <a:sym typeface="Candara"/>
              </a:rPr>
              <a:t>$1,414.54</a:t>
            </a:r>
            <a:r>
              <a:rPr lang="en-US" sz="3600" dirty="0">
                <a:latin typeface="Candara"/>
                <a:ea typeface="Candara"/>
                <a:cs typeface="Candara"/>
                <a:sym typeface="Candara"/>
              </a:rPr>
              <a:t> </a:t>
            </a:r>
            <a:r>
              <a:rPr lang="en-US" sz="2250" dirty="0">
                <a:latin typeface="Candara"/>
                <a:ea typeface="Candara"/>
                <a:cs typeface="Candara"/>
                <a:sym typeface="Candara"/>
              </a:rPr>
              <a:t>for a 3 credit hour course*</a:t>
            </a:r>
            <a:endParaRPr dirty="0"/>
          </a:p>
          <a:p>
            <a:pPr marL="0" lvl="0" indent="0" algn="ctr" rtl="0">
              <a:lnSpc>
                <a:spcPct val="80000"/>
              </a:lnSpc>
              <a:spcBef>
                <a:spcPts val="0"/>
              </a:spcBef>
              <a:spcAft>
                <a:spcPts val="0"/>
              </a:spcAft>
              <a:buClr>
                <a:schemeClr val="lt1"/>
              </a:buClr>
              <a:buSzPts val="1400"/>
              <a:buNone/>
            </a:pPr>
            <a:r>
              <a:rPr lang="en-US" sz="1400" dirty="0">
                <a:latin typeface="Candara"/>
                <a:ea typeface="Candara"/>
                <a:cs typeface="Candara"/>
                <a:sym typeface="Candara"/>
              </a:rPr>
              <a:t>*</a:t>
            </a:r>
            <a:r>
              <a:rPr lang="en-US" sz="1100" dirty="0">
                <a:latin typeface="Candara"/>
                <a:ea typeface="Candara"/>
                <a:cs typeface="Candara"/>
                <a:sym typeface="Candara"/>
              </a:rPr>
              <a:t>Based on  Fall 2022 tuition rates </a:t>
            </a:r>
            <a:endParaRPr dirty="0"/>
          </a:p>
          <a:p>
            <a:pPr marL="342900" lvl="0" indent="-279400" algn="l" rtl="0">
              <a:lnSpc>
                <a:spcPct val="80000"/>
              </a:lnSpc>
              <a:spcBef>
                <a:spcPts val="200"/>
              </a:spcBef>
              <a:spcAft>
                <a:spcPts val="0"/>
              </a:spcAft>
              <a:buClr>
                <a:schemeClr val="lt1"/>
              </a:buClr>
              <a:buSzPts val="1000"/>
              <a:buNone/>
            </a:pPr>
            <a:endParaRPr sz="1000" dirty="0">
              <a:latin typeface="Candara"/>
              <a:ea typeface="Candara"/>
              <a:cs typeface="Candara"/>
              <a:sym typeface="Candara"/>
            </a:endParaRPr>
          </a:p>
          <a:p>
            <a:pPr marL="342900" lvl="0" indent="-298450" algn="l" rtl="0">
              <a:lnSpc>
                <a:spcPct val="80000"/>
              </a:lnSpc>
              <a:spcBef>
                <a:spcPts val="140"/>
              </a:spcBef>
              <a:spcAft>
                <a:spcPts val="0"/>
              </a:spcAft>
              <a:buClr>
                <a:schemeClr val="lt1"/>
              </a:buClr>
              <a:buSzPts val="700"/>
              <a:buNone/>
            </a:pPr>
            <a:endParaRPr sz="700" dirty="0">
              <a:latin typeface="Arial"/>
              <a:ea typeface="Arial"/>
              <a:cs typeface="Arial"/>
              <a:sym typeface="Arial"/>
            </a:endParaRPr>
          </a:p>
          <a:p>
            <a:pPr marL="342900" lvl="0" indent="-298450" algn="l" rtl="0">
              <a:lnSpc>
                <a:spcPct val="80000"/>
              </a:lnSpc>
              <a:spcBef>
                <a:spcPts val="140"/>
              </a:spcBef>
              <a:spcAft>
                <a:spcPts val="0"/>
              </a:spcAft>
              <a:buClr>
                <a:schemeClr val="lt1"/>
              </a:buClr>
              <a:buSzPts val="700"/>
              <a:buNone/>
            </a:pPr>
            <a:endParaRPr sz="700" dirty="0">
              <a:latin typeface="Arial"/>
              <a:ea typeface="Arial"/>
              <a:cs typeface="Arial"/>
              <a:sym typeface="Arial"/>
            </a:endParaRPr>
          </a:p>
          <a:p>
            <a:pPr marL="0" lvl="0" indent="0" algn="l" rtl="0">
              <a:lnSpc>
                <a:spcPct val="80000"/>
              </a:lnSpc>
              <a:spcBef>
                <a:spcPts val="140"/>
              </a:spcBef>
              <a:spcAft>
                <a:spcPts val="0"/>
              </a:spcAft>
              <a:buClr>
                <a:schemeClr val="lt1"/>
              </a:buClr>
              <a:buSzPts val="700"/>
              <a:buNone/>
            </a:pPr>
            <a:endParaRPr sz="700" dirty="0">
              <a:latin typeface="Arial"/>
              <a:ea typeface="Arial"/>
              <a:cs typeface="Arial"/>
              <a:sym typeface="Arial"/>
            </a:endParaRPr>
          </a:p>
          <a:p>
            <a:pPr marL="0" lvl="0" indent="0" algn="l" rtl="0">
              <a:lnSpc>
                <a:spcPct val="80000"/>
              </a:lnSpc>
              <a:spcBef>
                <a:spcPts val="140"/>
              </a:spcBef>
              <a:spcAft>
                <a:spcPts val="0"/>
              </a:spcAft>
              <a:buClr>
                <a:schemeClr val="lt1"/>
              </a:buClr>
              <a:buSzPts val="700"/>
              <a:buNone/>
            </a:pPr>
            <a:endParaRPr sz="700" dirty="0">
              <a:latin typeface="Arial"/>
              <a:ea typeface="Arial"/>
              <a:cs typeface="Arial"/>
              <a:sym typeface="Arial"/>
            </a:endParaRPr>
          </a:p>
          <a:p>
            <a:pPr marL="0" lvl="0" indent="0" algn="l" rtl="0">
              <a:lnSpc>
                <a:spcPct val="80000"/>
              </a:lnSpc>
              <a:spcBef>
                <a:spcPts val="140"/>
              </a:spcBef>
              <a:spcAft>
                <a:spcPts val="0"/>
              </a:spcAft>
              <a:buClr>
                <a:schemeClr val="lt1"/>
              </a:buClr>
              <a:buSzPts val="700"/>
              <a:buNone/>
            </a:pPr>
            <a:endParaRPr sz="700" dirty="0">
              <a:latin typeface="Arial"/>
              <a:ea typeface="Arial"/>
              <a:cs typeface="Arial"/>
              <a:sym typeface="Arial"/>
            </a:endParaRPr>
          </a:p>
          <a:p>
            <a:pPr marL="0" lvl="0" indent="0" algn="ctr" rtl="0">
              <a:lnSpc>
                <a:spcPct val="80000"/>
              </a:lnSpc>
              <a:spcBef>
                <a:spcPts val="140"/>
              </a:spcBef>
              <a:spcAft>
                <a:spcPts val="0"/>
              </a:spcAft>
              <a:buClr>
                <a:schemeClr val="lt1"/>
              </a:buClr>
              <a:buSzPts val="700"/>
              <a:buNone/>
            </a:pPr>
            <a:r>
              <a:rPr lang="en-US" sz="700" dirty="0">
                <a:latin typeface="Arial"/>
                <a:ea typeface="Arial"/>
                <a:cs typeface="Arial"/>
                <a:sym typeface="Arial"/>
              </a:rPr>
              <a:t>        </a:t>
            </a:r>
            <a:endParaRPr dirty="0"/>
          </a:p>
          <a:p>
            <a:pPr marL="0" lvl="0" indent="0" algn="ctr" rtl="0">
              <a:lnSpc>
                <a:spcPct val="80000"/>
              </a:lnSpc>
              <a:spcBef>
                <a:spcPts val="140"/>
              </a:spcBef>
              <a:spcAft>
                <a:spcPts val="0"/>
              </a:spcAft>
              <a:buClr>
                <a:schemeClr val="lt1"/>
              </a:buClr>
              <a:buSzPts val="700"/>
              <a:buNone/>
            </a:pPr>
            <a:endParaRPr sz="700" dirty="0">
              <a:latin typeface="Arial"/>
              <a:ea typeface="Arial"/>
              <a:cs typeface="Arial"/>
              <a:sym typeface="Arial"/>
            </a:endParaRPr>
          </a:p>
          <a:p>
            <a:pPr marL="0" lvl="0" indent="0" algn="l" rtl="0">
              <a:lnSpc>
                <a:spcPct val="80000"/>
              </a:lnSpc>
              <a:spcBef>
                <a:spcPts val="160"/>
              </a:spcBef>
              <a:spcAft>
                <a:spcPts val="0"/>
              </a:spcAft>
              <a:buClr>
                <a:schemeClr val="lt1"/>
              </a:buClr>
              <a:buSzPts val="800"/>
              <a:buNone/>
            </a:pPr>
            <a:endParaRPr sz="800" dirty="0">
              <a:latin typeface="Arial"/>
              <a:ea typeface="Arial"/>
              <a:cs typeface="Arial"/>
              <a:sym typeface="Arial"/>
            </a:endParaRPr>
          </a:p>
        </p:txBody>
      </p:sp>
      <p:sp>
        <p:nvSpPr>
          <p:cNvPr id="284" name="Google Shape;284;p4"/>
          <p:cNvSpPr/>
          <p:nvPr/>
        </p:nvSpPr>
        <p:spPr>
          <a:xfrm>
            <a:off x="762000" y="4276407"/>
            <a:ext cx="5562600" cy="2431394"/>
          </a:xfrm>
          <a:prstGeom prst="rect">
            <a:avLst/>
          </a:prstGeom>
          <a:noFill/>
          <a:ln>
            <a:noFill/>
          </a:ln>
        </p:spPr>
        <p:txBody>
          <a:bodyPr spcFirstLastPara="1" wrap="square" lIns="91425" tIns="45700" rIns="91425" bIns="45700" anchor="t" anchorCtr="0">
            <a:spAutoFit/>
          </a:bodyPr>
          <a:lstStyle/>
          <a:p>
            <a:pPr algn="ct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Adobe Gothic Std B" panose="020B0800000000000000" pitchFamily="34" charset="-128"/>
              </a:rPr>
              <a:t>Collin College </a:t>
            </a:r>
          </a:p>
          <a:p>
            <a:pPr algn="ct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Adobe Gothic Std B" panose="020B0800000000000000" pitchFamily="34" charset="-128"/>
              </a:rPr>
              <a:t>is </a:t>
            </a:r>
            <a:r>
              <a:rPr lang="en-US" sz="6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Adobe Gothic Std B" panose="020B0800000000000000" pitchFamily="34" charset="-128"/>
              </a:rPr>
              <a:t>$186</a:t>
            </a:r>
          </a:p>
          <a:p>
            <a:pPr algn="ct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Adobe Gothic Std B" panose="020B0800000000000000" pitchFamily="34" charset="-128"/>
              </a:rPr>
              <a:t>for a 3 credit hour course</a:t>
            </a:r>
            <a:b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anose="020E0502030303020204" pitchFamily="34" charset="0"/>
                <a:ea typeface="Adobe Gothic Std B" panose="020B0800000000000000" pitchFamily="34" charset="-128"/>
              </a:rPr>
            </a:br>
            <a:r>
              <a:rPr lang="en-US" sz="2000" dirty="0">
                <a:solidFill>
                  <a:schemeClr val="bg1"/>
                </a:solidFill>
                <a:latin typeface="Candara" panose="020E0502030303020204" pitchFamily="34" charset="0"/>
                <a:ea typeface="Adobe Gothic Std B" panose="020B0800000000000000" pitchFamily="34" charset="-128"/>
              </a:rPr>
              <a:t>(for in-county residents)   </a:t>
            </a:r>
          </a:p>
          <a:p>
            <a:pPr marL="0" marR="0" lvl="0" indent="0" algn="ctr" rtl="0">
              <a:spcBef>
                <a:spcPts val="0"/>
              </a:spcBef>
              <a:spcAft>
                <a:spcPts val="0"/>
              </a:spcAft>
              <a:buNone/>
            </a:pPr>
            <a:endParaRPr sz="1800" b="0" i="0" u="none" strike="noStrike" cap="none" dirty="0">
              <a:solidFill>
                <a:srgbClr val="FFFFFF"/>
              </a:solidFill>
              <a:latin typeface="Rockwell"/>
              <a:ea typeface="Rockwell"/>
              <a:cs typeface="Rockwell"/>
              <a:sym typeface="Rockwell"/>
            </a:endParaRPr>
          </a:p>
        </p:txBody>
      </p:sp>
      <p:pic>
        <p:nvPicPr>
          <p:cNvPr id="285" name="Google Shape;285;p4" descr="https://www.smallbizdaily.com/wp-content/uploads/2018/03/ThinkstockPhotos-649699796-min.jpg"/>
          <p:cNvPicPr preferRelativeResize="0"/>
          <p:nvPr/>
        </p:nvPicPr>
        <p:blipFill rotWithShape="1">
          <a:blip r:embed="rId3">
            <a:alphaModFix/>
          </a:blip>
          <a:srcRect l="10671" r="15165"/>
          <a:stretch/>
        </p:blipFill>
        <p:spPr>
          <a:xfrm>
            <a:off x="6710592" y="1524001"/>
            <a:ext cx="4562016" cy="4417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6" name="Google Shape;286;p4"/>
          <p:cNvPicPr preferRelativeResize="0"/>
          <p:nvPr/>
        </p:nvPicPr>
        <p:blipFill rotWithShape="1">
          <a:blip r:embed="rId4">
            <a:alphaModFix/>
          </a:blip>
          <a:srcRect/>
          <a:stretch/>
        </p:blipFill>
        <p:spPr>
          <a:xfrm>
            <a:off x="11277600" y="6156086"/>
            <a:ext cx="695060" cy="54951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736"/>
        <p:cNvGrpSpPr/>
        <p:nvPr/>
      </p:nvGrpSpPr>
      <p:grpSpPr>
        <a:xfrm>
          <a:off x="0" y="0"/>
          <a:ext cx="0" cy="0"/>
          <a:chOff x="0" y="0"/>
          <a:chExt cx="0" cy="0"/>
        </a:xfrm>
      </p:grpSpPr>
      <p:sp>
        <p:nvSpPr>
          <p:cNvPr id="737" name="Google Shape;737;p38"/>
          <p:cNvSpPr/>
          <p:nvPr/>
        </p:nvSpPr>
        <p:spPr>
          <a:xfrm>
            <a:off x="0" y="924211"/>
            <a:ext cx="7132528" cy="371189"/>
          </a:xfrm>
          <a:prstGeom prst="rect">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38" name="Google Shape;738;p38"/>
          <p:cNvSpPr txBox="1"/>
          <p:nvPr/>
        </p:nvSpPr>
        <p:spPr>
          <a:xfrm>
            <a:off x="6644640" y="1793528"/>
            <a:ext cx="5049520" cy="3270943"/>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Clr>
                <a:schemeClr val="lt1"/>
              </a:buClr>
              <a:buSzPts val="3200"/>
              <a:buFont typeface="Arial"/>
              <a:buNone/>
            </a:pPr>
            <a:r>
              <a:rPr lang="en-US" sz="3200" dirty="0">
                <a:solidFill>
                  <a:schemeClr val="lt1"/>
                </a:solidFill>
                <a:latin typeface="Candara"/>
                <a:ea typeface="Candara"/>
                <a:cs typeface="Candara"/>
                <a:sym typeface="Candara"/>
              </a:rPr>
              <a:t>Provides </a:t>
            </a:r>
            <a:r>
              <a:rPr lang="en-US" sz="3200" u="sng" dirty="0">
                <a:solidFill>
                  <a:schemeClr val="lt1"/>
                </a:solidFill>
                <a:latin typeface="Candara"/>
                <a:ea typeface="Candara"/>
                <a:cs typeface="Candara"/>
                <a:sym typeface="Candara"/>
              </a:rPr>
              <a:t>equal access </a:t>
            </a:r>
            <a:r>
              <a:rPr lang="en-US" sz="3200" dirty="0">
                <a:solidFill>
                  <a:schemeClr val="lt1"/>
                </a:solidFill>
                <a:latin typeface="Candara"/>
                <a:ea typeface="Candara"/>
                <a:cs typeface="Candara"/>
                <a:sym typeface="Candara"/>
              </a:rPr>
              <a:t>to the educational opportunities and services for students with disabilities through academic accommodations for those who qualify</a:t>
            </a:r>
            <a:endParaRPr dirty="0"/>
          </a:p>
        </p:txBody>
      </p:sp>
      <p:pic>
        <p:nvPicPr>
          <p:cNvPr id="739" name="Google Shape;739;p38"/>
          <p:cNvPicPr preferRelativeResize="0"/>
          <p:nvPr/>
        </p:nvPicPr>
        <p:blipFill rotWithShape="1">
          <a:blip r:embed="rId3">
            <a:alphaModFix/>
          </a:blip>
          <a:srcRect/>
          <a:stretch/>
        </p:blipFill>
        <p:spPr>
          <a:xfrm>
            <a:off x="1055592" y="1925320"/>
            <a:ext cx="4797824" cy="23989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40" name="Google Shape;740;p38"/>
          <p:cNvSpPr txBox="1"/>
          <p:nvPr/>
        </p:nvSpPr>
        <p:spPr>
          <a:xfrm>
            <a:off x="-1691536" y="-97134"/>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4400"/>
              <a:buFont typeface="Trebuchet MS"/>
              <a:buNone/>
            </a:pPr>
            <a:r>
              <a:rPr lang="en-US" sz="4400" b="1">
                <a:solidFill>
                  <a:schemeClr val="lt1"/>
                </a:solidFill>
                <a:latin typeface="Trebuchet MS"/>
                <a:ea typeface="Trebuchet MS"/>
                <a:cs typeface="Trebuchet MS"/>
                <a:sym typeface="Trebuchet MS"/>
              </a:rPr>
              <a:t>What Does ACCESS Do?</a:t>
            </a:r>
            <a:endParaRPr/>
          </a:p>
        </p:txBody>
      </p:sp>
      <p:pic>
        <p:nvPicPr>
          <p:cNvPr id="741" name="Google Shape;741;p38"/>
          <p:cNvPicPr preferRelativeResize="0"/>
          <p:nvPr/>
        </p:nvPicPr>
        <p:blipFill rotWithShape="1">
          <a:blip r:embed="rId4">
            <a:alphaModFix/>
          </a:blip>
          <a:srcRect/>
          <a:stretch/>
        </p:blipFill>
        <p:spPr>
          <a:xfrm>
            <a:off x="11277600" y="6156086"/>
            <a:ext cx="695060" cy="549514"/>
          </a:xfrm>
          <a:prstGeom prst="rect">
            <a:avLst/>
          </a:prstGeom>
          <a:noFill/>
          <a:ln>
            <a:noFill/>
          </a:ln>
        </p:spPr>
      </p:pic>
      <p:sp>
        <p:nvSpPr>
          <p:cNvPr id="2" name="Rectangle 1">
            <a:extLst>
              <a:ext uri="{FF2B5EF4-FFF2-40B4-BE49-F238E27FC236}">
                <a16:creationId xmlns:a16="http://schemas.microsoft.com/office/drawing/2014/main" id="{F57A7D56-B0C6-4C7A-BE99-CEACAC369566}"/>
              </a:ext>
            </a:extLst>
          </p:cNvPr>
          <p:cNvSpPr/>
          <p:nvPr/>
        </p:nvSpPr>
        <p:spPr>
          <a:xfrm>
            <a:off x="1432664" y="4954154"/>
            <a:ext cx="4267200" cy="1015663"/>
          </a:xfrm>
          <a:prstGeom prst="rect">
            <a:avLst/>
          </a:prstGeom>
        </p:spPr>
        <p:txBody>
          <a:bodyPr wrap="square">
            <a:spAutoFit/>
          </a:bodyPr>
          <a:lstStyle/>
          <a:p>
            <a:pPr algn="ctr"/>
            <a:r>
              <a:rPr lang="en-US" sz="2000" dirty="0">
                <a:solidFill>
                  <a:schemeClr val="bg2"/>
                </a:solidFill>
                <a:latin typeface="Calibri" panose="020F0502020204030204" pitchFamily="34" charset="0"/>
                <a:ea typeface="Times New Roman" panose="02020603050405020304" pitchFamily="18" charset="0"/>
                <a:cs typeface="Calibri" panose="020F0502020204030204" pitchFamily="34" charset="0"/>
              </a:rPr>
              <a:t>Tara Franklin, ACCESS Advisor</a:t>
            </a:r>
            <a:endParaRPr lang="en-US" sz="2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000" dirty="0">
                <a:solidFill>
                  <a:schemeClr val="bg2"/>
                </a:solidFill>
                <a:latin typeface="Calibri" panose="020F0502020204030204" pitchFamily="34" charset="0"/>
                <a:ea typeface="Times New Roman" panose="02020603050405020304" pitchFamily="18" charset="0"/>
                <a:cs typeface="Calibri" panose="020F0502020204030204" pitchFamily="34" charset="0"/>
              </a:rPr>
              <a:t>Allen Technical Campus – A130G</a:t>
            </a:r>
            <a:endParaRPr lang="en-US" sz="2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000" dirty="0">
                <a:solidFill>
                  <a:schemeClr val="bg2"/>
                </a:solidFill>
                <a:latin typeface="Calibri" panose="020F0502020204030204" pitchFamily="34" charset="0"/>
                <a:ea typeface="Times New Roman" panose="02020603050405020304" pitchFamily="18" charset="0"/>
                <a:cs typeface="Calibri" panose="020F0502020204030204" pitchFamily="34" charset="0"/>
              </a:rPr>
              <a:t>(972) 553-1161 | </a:t>
            </a:r>
            <a:r>
              <a:rPr lang="en-US" sz="2000" u="sng" dirty="0">
                <a:solidFill>
                  <a:schemeClr val="bg2"/>
                </a:solidFill>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tfranklin@collin.edu</a:t>
            </a:r>
            <a:endParaRPr lang="en-US" sz="2000" dirty="0">
              <a:solidFill>
                <a:schemeClr val="bg2"/>
              </a:solidFill>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746"/>
        <p:cNvGrpSpPr/>
        <p:nvPr/>
      </p:nvGrpSpPr>
      <p:grpSpPr>
        <a:xfrm>
          <a:off x="0" y="0"/>
          <a:ext cx="0" cy="0"/>
          <a:chOff x="0" y="0"/>
          <a:chExt cx="0" cy="0"/>
        </a:xfrm>
      </p:grpSpPr>
      <p:sp>
        <p:nvSpPr>
          <p:cNvPr id="747" name="Google Shape;747;p39"/>
          <p:cNvSpPr txBox="1">
            <a:spLocks noGrp="1"/>
          </p:cNvSpPr>
          <p:nvPr>
            <p:ph type="body" idx="2"/>
          </p:nvPr>
        </p:nvSpPr>
        <p:spPr>
          <a:xfrm>
            <a:off x="5715000" y="1371601"/>
            <a:ext cx="6400800" cy="362937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775"/>
              <a:buNone/>
            </a:pPr>
            <a:r>
              <a:rPr lang="en-US" sz="2000" u="sng" dirty="0">
                <a:latin typeface="Candara"/>
                <a:ea typeface="Candara"/>
                <a:cs typeface="Candara"/>
                <a:sym typeface="Candara"/>
              </a:rPr>
              <a:t>A student must</a:t>
            </a:r>
            <a:r>
              <a:rPr lang="en-US" sz="2000" dirty="0">
                <a:latin typeface="Candara"/>
                <a:ea typeface="Candara"/>
                <a:cs typeface="Candara"/>
                <a:sym typeface="Candara"/>
              </a:rPr>
              <a:t>:</a:t>
            </a:r>
            <a:endParaRPr sz="2000" dirty="0"/>
          </a:p>
          <a:p>
            <a:pPr marL="0" lvl="0" indent="0" algn="l" rtl="0">
              <a:lnSpc>
                <a:spcPct val="90000"/>
              </a:lnSpc>
              <a:spcBef>
                <a:spcPts val="600"/>
              </a:spcBef>
              <a:spcAft>
                <a:spcPts val="0"/>
              </a:spcAft>
              <a:buClr>
                <a:schemeClr val="lt1"/>
              </a:buClr>
              <a:buSzPts val="925"/>
              <a:buNone/>
            </a:pPr>
            <a:endParaRPr sz="800" dirty="0">
              <a:latin typeface="Candara"/>
              <a:ea typeface="Candara"/>
              <a:cs typeface="Candara"/>
              <a:sym typeface="Candara"/>
            </a:endParaRPr>
          </a:p>
          <a:p>
            <a:pPr marL="742950" lvl="1" indent="-285750" algn="l" rtl="0">
              <a:lnSpc>
                <a:spcPct val="100000"/>
              </a:lnSpc>
              <a:spcBef>
                <a:spcPts val="600"/>
              </a:spcBef>
              <a:spcAft>
                <a:spcPts val="0"/>
              </a:spcAft>
              <a:buClr>
                <a:schemeClr val="lt1"/>
              </a:buClr>
              <a:buSzPts val="2590"/>
              <a:buFont typeface="Arial"/>
              <a:buChar char="•"/>
            </a:pPr>
            <a:r>
              <a:rPr lang="en-US" sz="2000" dirty="0">
                <a:latin typeface="Candara"/>
                <a:ea typeface="Candara"/>
                <a:cs typeface="Candara"/>
                <a:sym typeface="Candara"/>
              </a:rPr>
              <a:t>Self-identify</a:t>
            </a:r>
            <a:endParaRPr sz="1800" dirty="0"/>
          </a:p>
          <a:p>
            <a:pPr marL="342900" lvl="0" indent="-278320" algn="l" rtl="0">
              <a:lnSpc>
                <a:spcPct val="100000"/>
              </a:lnSpc>
              <a:spcBef>
                <a:spcPts val="600"/>
              </a:spcBef>
              <a:spcAft>
                <a:spcPts val="0"/>
              </a:spcAft>
              <a:buClr>
                <a:schemeClr val="lt1"/>
              </a:buClr>
              <a:buSzPts val="1017"/>
              <a:buNone/>
            </a:pPr>
            <a:endParaRPr sz="900" dirty="0">
              <a:latin typeface="Candara"/>
              <a:ea typeface="Candara"/>
              <a:cs typeface="Candara"/>
              <a:sym typeface="Candara"/>
            </a:endParaRPr>
          </a:p>
          <a:p>
            <a:pPr marL="742950" lvl="1" indent="-285750" algn="l" rtl="0">
              <a:lnSpc>
                <a:spcPct val="100000"/>
              </a:lnSpc>
              <a:spcBef>
                <a:spcPts val="600"/>
              </a:spcBef>
              <a:spcAft>
                <a:spcPts val="0"/>
              </a:spcAft>
              <a:buClr>
                <a:schemeClr val="lt1"/>
              </a:buClr>
              <a:buSzPts val="2590"/>
              <a:buFont typeface="Arial"/>
              <a:buChar char="•"/>
            </a:pPr>
            <a:r>
              <a:rPr lang="en-US" sz="2000" dirty="0">
                <a:latin typeface="Candara"/>
                <a:ea typeface="Candara"/>
                <a:cs typeface="Candara"/>
                <a:sym typeface="Candara"/>
              </a:rPr>
              <a:t>Apply separately for services through the Collin College ACCESS office</a:t>
            </a:r>
            <a:endParaRPr sz="1800" dirty="0"/>
          </a:p>
          <a:p>
            <a:pPr marL="742950" lvl="1" indent="-227012" algn="l" rtl="0">
              <a:lnSpc>
                <a:spcPct val="100000"/>
              </a:lnSpc>
              <a:spcBef>
                <a:spcPts val="600"/>
              </a:spcBef>
              <a:spcAft>
                <a:spcPts val="0"/>
              </a:spcAft>
              <a:buClr>
                <a:schemeClr val="lt1"/>
              </a:buClr>
              <a:buSzPts val="925"/>
              <a:buFont typeface="Arial"/>
              <a:buNone/>
            </a:pPr>
            <a:endParaRPr sz="800" dirty="0">
              <a:latin typeface="Candara"/>
              <a:ea typeface="Candara"/>
              <a:cs typeface="Candara"/>
              <a:sym typeface="Candara"/>
            </a:endParaRPr>
          </a:p>
          <a:p>
            <a:pPr marL="742950" lvl="1" indent="-285750" algn="l" rtl="0">
              <a:lnSpc>
                <a:spcPct val="100000"/>
              </a:lnSpc>
              <a:spcBef>
                <a:spcPts val="600"/>
              </a:spcBef>
              <a:spcAft>
                <a:spcPts val="0"/>
              </a:spcAft>
              <a:buClr>
                <a:schemeClr val="lt1"/>
              </a:buClr>
              <a:buSzPts val="2590"/>
              <a:buFont typeface="Arial"/>
              <a:buChar char="•"/>
            </a:pPr>
            <a:r>
              <a:rPr lang="en-US" sz="2000" dirty="0">
                <a:latin typeface="Candara"/>
                <a:ea typeface="Candara"/>
                <a:cs typeface="Candara"/>
                <a:sym typeface="Candara"/>
              </a:rPr>
              <a:t>Provide documentation of his/her disability</a:t>
            </a:r>
            <a:endParaRPr sz="1800" dirty="0"/>
          </a:p>
          <a:p>
            <a:pPr marL="342900" lvl="0" indent="-284162" algn="l" rtl="0">
              <a:lnSpc>
                <a:spcPct val="100000"/>
              </a:lnSpc>
              <a:spcBef>
                <a:spcPts val="600"/>
              </a:spcBef>
              <a:spcAft>
                <a:spcPts val="0"/>
              </a:spcAft>
              <a:buClr>
                <a:schemeClr val="lt1"/>
              </a:buClr>
              <a:buSzPts val="925"/>
              <a:buNone/>
            </a:pPr>
            <a:endParaRPr sz="800" dirty="0">
              <a:latin typeface="Candara"/>
              <a:ea typeface="Candara"/>
              <a:cs typeface="Candara"/>
              <a:sym typeface="Candara"/>
            </a:endParaRPr>
          </a:p>
          <a:p>
            <a:pPr marL="742950" lvl="1" indent="-285750" algn="l" rtl="0">
              <a:lnSpc>
                <a:spcPct val="100000"/>
              </a:lnSpc>
              <a:spcBef>
                <a:spcPts val="600"/>
              </a:spcBef>
              <a:spcAft>
                <a:spcPts val="0"/>
              </a:spcAft>
              <a:buClr>
                <a:schemeClr val="lt1"/>
              </a:buClr>
              <a:buSzPts val="2590"/>
              <a:buFont typeface="Arial"/>
              <a:buChar char="•"/>
            </a:pPr>
            <a:r>
              <a:rPr lang="en-US" sz="2000" dirty="0">
                <a:latin typeface="Candara"/>
                <a:ea typeface="Candara"/>
                <a:cs typeface="Candara"/>
                <a:sym typeface="Candara"/>
              </a:rPr>
              <a:t>Request accommodations </a:t>
            </a:r>
            <a:r>
              <a:rPr lang="en-US" sz="2000" u="sng" dirty="0">
                <a:latin typeface="Candara"/>
                <a:ea typeface="Candara"/>
                <a:cs typeface="Candara"/>
                <a:sym typeface="Candara"/>
              </a:rPr>
              <a:t>each</a:t>
            </a:r>
            <a:r>
              <a:rPr lang="en-US" sz="2000" dirty="0">
                <a:latin typeface="Candara"/>
                <a:ea typeface="Candara"/>
                <a:cs typeface="Candara"/>
                <a:sym typeface="Candara"/>
              </a:rPr>
              <a:t> semester for each professor</a:t>
            </a:r>
            <a:endParaRPr sz="1800" dirty="0"/>
          </a:p>
        </p:txBody>
      </p:sp>
      <p:sp>
        <p:nvSpPr>
          <p:cNvPr id="748" name="Google Shape;748;p39"/>
          <p:cNvSpPr txBox="1"/>
          <p:nvPr/>
        </p:nvSpPr>
        <p:spPr>
          <a:xfrm>
            <a:off x="2235201" y="5466633"/>
            <a:ext cx="8274755" cy="1015622"/>
          </a:xfrm>
          <a:prstGeom prst="rect">
            <a:avLst/>
          </a:prstGeom>
          <a:noFill/>
          <a:ln>
            <a:noFill/>
          </a:ln>
        </p:spPr>
        <p:txBody>
          <a:bodyPr spcFirstLastPara="1" wrap="square" lIns="91425" tIns="45700" rIns="91425" bIns="45700" anchor="t" anchorCtr="0">
            <a:spAutoFit/>
          </a:bodyPr>
          <a:lstStyle/>
          <a:p>
            <a:pPr algn="ctr"/>
            <a:r>
              <a:rPr lang="en-US" sz="2000" b="1" dirty="0">
                <a:solidFill>
                  <a:schemeClr val="bg1"/>
                </a:solidFill>
              </a:rPr>
              <a:t>Tara Franklin, ACCESS Advisor</a:t>
            </a:r>
          </a:p>
          <a:p>
            <a:pPr algn="ctr"/>
            <a:r>
              <a:rPr lang="en-US" sz="2000" b="1" dirty="0">
                <a:solidFill>
                  <a:schemeClr val="bg1"/>
                </a:solidFill>
              </a:rPr>
              <a:t>Allen Technical Campus – A130G</a:t>
            </a:r>
          </a:p>
          <a:p>
            <a:pPr algn="ctr"/>
            <a:r>
              <a:rPr lang="en-US" sz="2000" b="1" dirty="0">
                <a:solidFill>
                  <a:schemeClr val="bg1"/>
                </a:solidFill>
              </a:rPr>
              <a:t>(972) 553-1161 | </a:t>
            </a:r>
            <a:r>
              <a:rPr lang="en-US" sz="2000" b="1" u="sng" dirty="0">
                <a:solidFill>
                  <a:schemeClr val="bg1"/>
                </a:solidFill>
                <a:hlinkClick r:id="rId3">
                  <a:extLst>
                    <a:ext uri="{A12FA001-AC4F-418D-AE19-62706E023703}">
                      <ahyp:hlinkClr xmlns:ahyp="http://schemas.microsoft.com/office/drawing/2018/hyperlinkcolor" val="tx"/>
                    </a:ext>
                  </a:extLst>
                </a:hlinkClick>
              </a:rPr>
              <a:t>tfranklin@collin.edu</a:t>
            </a:r>
            <a:endParaRPr lang="en-US" sz="2000" b="1" dirty="0">
              <a:solidFill>
                <a:schemeClr val="bg1"/>
              </a:solidFill>
            </a:endParaRPr>
          </a:p>
        </p:txBody>
      </p:sp>
      <p:sp>
        <p:nvSpPr>
          <p:cNvPr id="749" name="Google Shape;749;p39"/>
          <p:cNvSpPr txBox="1"/>
          <p:nvPr/>
        </p:nvSpPr>
        <p:spPr>
          <a:xfrm>
            <a:off x="838200" y="45337"/>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rgbClr val="FFFFFF"/>
              </a:buClr>
              <a:buSzPts val="4400"/>
              <a:buFont typeface="Trebuchet MS"/>
              <a:buNone/>
            </a:pPr>
            <a:r>
              <a:rPr lang="en-US" sz="4400" b="1" i="0" u="none" strike="noStrike" cap="none">
                <a:solidFill>
                  <a:srgbClr val="FFFFFF"/>
                </a:solidFill>
                <a:latin typeface="Trebuchet MS"/>
                <a:ea typeface="Trebuchet MS"/>
                <a:cs typeface="Trebuchet MS"/>
                <a:sym typeface="Trebuchet MS"/>
              </a:rPr>
              <a:t>To Receive Accommodations</a:t>
            </a:r>
            <a:endParaRPr/>
          </a:p>
        </p:txBody>
      </p:sp>
      <p:pic>
        <p:nvPicPr>
          <p:cNvPr id="750" name="Google Shape;750;p39"/>
          <p:cNvPicPr preferRelativeResize="0"/>
          <p:nvPr/>
        </p:nvPicPr>
        <p:blipFill rotWithShape="1">
          <a:blip r:embed="rId4">
            <a:alphaModFix/>
          </a:blip>
          <a:srcRect/>
          <a:stretch/>
        </p:blipFill>
        <p:spPr>
          <a:xfrm>
            <a:off x="11201400" y="356433"/>
            <a:ext cx="695060" cy="549514"/>
          </a:xfrm>
          <a:prstGeom prst="rect">
            <a:avLst/>
          </a:prstGeom>
          <a:noFill/>
          <a:ln>
            <a:noFill/>
          </a:ln>
        </p:spPr>
      </p:pic>
      <p:pic>
        <p:nvPicPr>
          <p:cNvPr id="751" name="Google Shape;751;p39" descr="https://www.uvureview.com/wp-content/media/2014/02/teacher_student.png"/>
          <p:cNvPicPr preferRelativeResize="0"/>
          <p:nvPr/>
        </p:nvPicPr>
        <p:blipFill rotWithShape="1">
          <a:blip r:embed="rId5">
            <a:alphaModFix/>
          </a:blip>
          <a:srcRect l="11315" r="14005"/>
          <a:stretch/>
        </p:blipFill>
        <p:spPr>
          <a:xfrm>
            <a:off x="392289" y="1370900"/>
            <a:ext cx="4405489" cy="354487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758"/>
        <p:cNvGrpSpPr/>
        <p:nvPr/>
      </p:nvGrpSpPr>
      <p:grpSpPr>
        <a:xfrm>
          <a:off x="0" y="0"/>
          <a:ext cx="0" cy="0"/>
          <a:chOff x="0" y="0"/>
          <a:chExt cx="0" cy="0"/>
        </a:xfrm>
      </p:grpSpPr>
      <p:sp>
        <p:nvSpPr>
          <p:cNvPr id="759" name="Google Shape;759;p40"/>
          <p:cNvSpPr txBox="1">
            <a:spLocks noGrp="1"/>
          </p:cNvSpPr>
          <p:nvPr>
            <p:ph type="title"/>
          </p:nvPr>
        </p:nvSpPr>
        <p:spPr>
          <a:xfrm>
            <a:off x="838200" y="215914"/>
            <a:ext cx="10515600" cy="1325563"/>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a:t>Campus Resources</a:t>
            </a:r>
            <a:br>
              <a:rPr lang="en-US" b="1" i="1">
                <a:latin typeface="Arial"/>
                <a:ea typeface="Arial"/>
                <a:cs typeface="Arial"/>
                <a:sym typeface="Arial"/>
              </a:rPr>
            </a:br>
            <a:r>
              <a:rPr lang="en-US" sz="1800" i="1">
                <a:latin typeface="Candara"/>
                <a:ea typeface="Candara"/>
                <a:cs typeface="Candara"/>
                <a:sym typeface="Candara"/>
              </a:rPr>
              <a:t>(No additional cost to students)</a:t>
            </a:r>
            <a:endParaRPr/>
          </a:p>
        </p:txBody>
      </p:sp>
      <p:sp>
        <p:nvSpPr>
          <p:cNvPr id="760" name="Google Shape;760;p40" descr="Image result for resources"/>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761" name="Google Shape;761;p40"/>
          <p:cNvPicPr preferRelativeResize="0"/>
          <p:nvPr/>
        </p:nvPicPr>
        <p:blipFill rotWithShape="1">
          <a:blip r:embed="rId3">
            <a:alphaModFix/>
          </a:blip>
          <a:srcRect/>
          <a:stretch/>
        </p:blipFill>
        <p:spPr>
          <a:xfrm>
            <a:off x="1955800" y="1630680"/>
            <a:ext cx="8280400" cy="2484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62" name="Google Shape;762;p40"/>
          <p:cNvGraphicFramePr/>
          <p:nvPr>
            <p:extLst>
              <p:ext uri="{D42A27DB-BD31-4B8C-83A1-F6EECF244321}">
                <p14:modId xmlns:p14="http://schemas.microsoft.com/office/powerpoint/2010/main" val="3887348241"/>
              </p:ext>
            </p:extLst>
          </p:nvPr>
        </p:nvGraphicFramePr>
        <p:xfrm>
          <a:off x="2445895" y="4357141"/>
          <a:ext cx="7112000" cy="1922800"/>
        </p:xfrm>
        <a:graphic>
          <a:graphicData uri="http://schemas.openxmlformats.org/drawingml/2006/table">
            <a:tbl>
              <a:tblPr firstRow="1" bandRow="1">
                <a:noFill/>
                <a:tableStyleId>{D2BD3FA3-6EC9-45D9-B1FA-A093C0FE241C}</a:tableStyleId>
              </a:tblPr>
              <a:tblGrid>
                <a:gridCol w="3556000">
                  <a:extLst>
                    <a:ext uri="{9D8B030D-6E8A-4147-A177-3AD203B41FA5}">
                      <a16:colId xmlns:a16="http://schemas.microsoft.com/office/drawing/2014/main" val="20000"/>
                    </a:ext>
                  </a:extLst>
                </a:gridCol>
                <a:gridCol w="3556000">
                  <a:extLst>
                    <a:ext uri="{9D8B030D-6E8A-4147-A177-3AD203B41FA5}">
                      <a16:colId xmlns:a16="http://schemas.microsoft.com/office/drawing/2014/main" val="20001"/>
                    </a:ext>
                  </a:extLst>
                </a:gridCol>
              </a:tblGrid>
              <a:tr h="480700">
                <a:tc>
                  <a:txBody>
                    <a:bodyPr/>
                    <a:lstStyle/>
                    <a:p>
                      <a:pPr marL="342900" marR="0" lvl="0" indent="-342900" algn="l" rtl="0">
                        <a:spcBef>
                          <a:spcPts val="0"/>
                        </a:spcBef>
                        <a:spcAft>
                          <a:spcPts val="0"/>
                        </a:spcAft>
                        <a:buSzPts val="2400"/>
                        <a:buFont typeface="Arial"/>
                        <a:buChar char="•"/>
                      </a:pPr>
                      <a:r>
                        <a:rPr lang="en-US" sz="2400" b="0" u="none" strike="noStrike" cap="none">
                          <a:solidFill>
                            <a:srgbClr val="000000"/>
                          </a:solidFill>
                          <a:latin typeface="Candara"/>
                          <a:ea typeface="Candara"/>
                          <a:cs typeface="Candara"/>
                          <a:sym typeface="Candara"/>
                        </a:rPr>
                        <a:t>Career Services</a:t>
                      </a:r>
                      <a:endParaRPr>
                        <a:solidFill>
                          <a:srgbClr val="000000"/>
                        </a:solidFill>
                      </a:endParaRPr>
                    </a:p>
                  </a:txBody>
                  <a:tcPr marL="91450" marR="91450" marT="45725" marB="45725">
                    <a:lnL w="38100" cap="flat" cmpd="sng">
                      <a:solidFill>
                        <a:schemeClr val="tx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tx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342900" algn="l" rtl="0">
                        <a:spcBef>
                          <a:spcPts val="0"/>
                        </a:spcBef>
                        <a:spcAft>
                          <a:spcPts val="0"/>
                        </a:spcAft>
                        <a:buSzPts val="2400"/>
                        <a:buFont typeface="Arial"/>
                        <a:buChar char="•"/>
                      </a:pPr>
                      <a:r>
                        <a:rPr lang="en-US" sz="2400" b="0" u="none" strike="noStrike" cap="none">
                          <a:solidFill>
                            <a:srgbClr val="000000"/>
                          </a:solidFill>
                          <a:latin typeface="Candara"/>
                          <a:ea typeface="Candara"/>
                          <a:cs typeface="Candara"/>
                          <a:sym typeface="Candara"/>
                        </a:rPr>
                        <a:t>Student Center</a:t>
                      </a:r>
                      <a:endParaRPr>
                        <a:solidFill>
                          <a:srgbClr val="000000"/>
                        </a:solidFill>
                      </a:endParaRPr>
                    </a:p>
                  </a:txBody>
                  <a:tcPr marL="91450" marR="91450" marT="45725" marB="45725">
                    <a:lnL w="9525" cap="flat" cmpd="sng">
                      <a:solidFill>
                        <a:srgbClr val="000000">
                          <a:alpha val="0"/>
                        </a:srgbClr>
                      </a:solidFill>
                      <a:prstDash val="solid"/>
                      <a:round/>
                      <a:headEnd type="none" w="sm" len="sm"/>
                      <a:tailEnd type="none" w="sm" len="sm"/>
                    </a:lnL>
                    <a:lnR w="38100" cap="flat" cmpd="sng">
                      <a:solidFill>
                        <a:schemeClr val="tx1"/>
                      </a:solidFill>
                      <a:prstDash val="solid"/>
                      <a:round/>
                      <a:headEnd type="none" w="sm" len="sm"/>
                      <a:tailEnd type="none" w="sm" len="sm"/>
                    </a:lnR>
                    <a:lnT w="38100" cap="flat" cmpd="sng">
                      <a:solidFill>
                        <a:schemeClr val="tx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480700">
                <a:tc>
                  <a:txBody>
                    <a:bodyPr/>
                    <a:lstStyle/>
                    <a:p>
                      <a:pPr marL="342900" marR="0" lvl="0" indent="-342900" algn="l" rtl="0">
                        <a:spcBef>
                          <a:spcPts val="0"/>
                        </a:spcBef>
                        <a:spcAft>
                          <a:spcPts val="0"/>
                        </a:spcAft>
                        <a:buSzPts val="2400"/>
                        <a:buFont typeface="Arial"/>
                        <a:buChar char="•"/>
                      </a:pPr>
                      <a:r>
                        <a:rPr lang="en-US" sz="2400" u="none" strike="noStrike" cap="none">
                          <a:solidFill>
                            <a:srgbClr val="000000"/>
                          </a:solidFill>
                          <a:latin typeface="Candara"/>
                          <a:ea typeface="Candara"/>
                          <a:cs typeface="Candara"/>
                          <a:sym typeface="Candara"/>
                        </a:rPr>
                        <a:t>Fitness Center</a:t>
                      </a:r>
                      <a:endParaRPr>
                        <a:solidFill>
                          <a:srgbClr val="000000"/>
                        </a:solidFill>
                      </a:endParaRPr>
                    </a:p>
                  </a:txBody>
                  <a:tcPr marL="91450" marR="91450" marT="45725" marB="45725">
                    <a:lnL w="38100" cap="flat" cmpd="sng">
                      <a:solidFill>
                        <a:schemeClr val="tx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342900" algn="l" rtl="0">
                        <a:spcBef>
                          <a:spcPts val="0"/>
                        </a:spcBef>
                        <a:spcAft>
                          <a:spcPts val="0"/>
                        </a:spcAft>
                        <a:buSzPts val="2400"/>
                        <a:buFont typeface="Arial"/>
                        <a:buChar char="•"/>
                      </a:pPr>
                      <a:r>
                        <a:rPr lang="en-US" sz="2400" u="none" strike="noStrike" cap="none">
                          <a:solidFill>
                            <a:srgbClr val="000000"/>
                          </a:solidFill>
                          <a:latin typeface="Candara"/>
                          <a:ea typeface="Candara"/>
                          <a:cs typeface="Candara"/>
                          <a:sym typeface="Candara"/>
                        </a:rPr>
                        <a:t>Tutoring</a:t>
                      </a:r>
                      <a:endParaRPr>
                        <a:solidFill>
                          <a:srgbClr val="000000"/>
                        </a:solidFill>
                      </a:endParaRPr>
                    </a:p>
                  </a:txBody>
                  <a:tcPr marL="91450" marR="91450" marT="45725" marB="45725">
                    <a:lnL w="9525" cap="flat" cmpd="sng">
                      <a:solidFill>
                        <a:srgbClr val="000000">
                          <a:alpha val="0"/>
                        </a:srgbClr>
                      </a:solidFill>
                      <a:prstDash val="solid"/>
                      <a:round/>
                      <a:headEnd type="none" w="sm" len="sm"/>
                      <a:tailEnd type="none" w="sm" len="sm"/>
                    </a:lnL>
                    <a:lnR w="38100" cap="flat" cmpd="sng">
                      <a:solidFill>
                        <a:schemeClr val="tx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80700">
                <a:tc>
                  <a:txBody>
                    <a:bodyPr/>
                    <a:lstStyle/>
                    <a:p>
                      <a:pPr marL="342900" marR="0" lvl="0" indent="-342900" algn="l" rtl="0">
                        <a:spcBef>
                          <a:spcPts val="0"/>
                        </a:spcBef>
                        <a:spcAft>
                          <a:spcPts val="0"/>
                        </a:spcAft>
                        <a:buSzPts val="2400"/>
                        <a:buFont typeface="Arial"/>
                        <a:buChar char="•"/>
                      </a:pPr>
                      <a:r>
                        <a:rPr lang="en-US" sz="2400" u="none" strike="noStrike" cap="none">
                          <a:solidFill>
                            <a:srgbClr val="000000"/>
                          </a:solidFill>
                          <a:latin typeface="Candara"/>
                          <a:ea typeface="Candara"/>
                          <a:cs typeface="Candara"/>
                          <a:sym typeface="Candara"/>
                        </a:rPr>
                        <a:t>Library</a:t>
                      </a:r>
                      <a:endParaRPr>
                        <a:solidFill>
                          <a:srgbClr val="000000"/>
                        </a:solidFill>
                      </a:endParaRPr>
                    </a:p>
                  </a:txBody>
                  <a:tcPr marL="91450" marR="91450" marT="45725" marB="45725">
                    <a:lnL w="38100" cap="flat" cmpd="sng">
                      <a:solidFill>
                        <a:schemeClr val="tx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342900" marR="0" lvl="0" indent="-342900" algn="l" rtl="0">
                        <a:spcBef>
                          <a:spcPts val="0"/>
                        </a:spcBef>
                        <a:spcAft>
                          <a:spcPts val="0"/>
                        </a:spcAft>
                        <a:buSzPts val="2400"/>
                        <a:buFont typeface="Arial"/>
                        <a:buChar char="•"/>
                      </a:pPr>
                      <a:r>
                        <a:rPr lang="en-US" sz="2400" u="none" strike="noStrike" cap="none">
                          <a:solidFill>
                            <a:srgbClr val="000000"/>
                          </a:solidFill>
                          <a:latin typeface="Candara"/>
                          <a:ea typeface="Candara"/>
                          <a:cs typeface="Candara"/>
                          <a:sym typeface="Candara"/>
                        </a:rPr>
                        <a:t>Writing Center</a:t>
                      </a:r>
                      <a:endParaRPr>
                        <a:solidFill>
                          <a:srgbClr val="000000"/>
                        </a:solidFill>
                      </a:endParaRPr>
                    </a:p>
                  </a:txBody>
                  <a:tcPr marL="91450" marR="91450" marT="45725" marB="45725">
                    <a:lnL w="9525" cap="flat" cmpd="sng">
                      <a:solidFill>
                        <a:srgbClr val="000000">
                          <a:alpha val="0"/>
                        </a:srgbClr>
                      </a:solidFill>
                      <a:prstDash val="solid"/>
                      <a:round/>
                      <a:headEnd type="none" w="sm" len="sm"/>
                      <a:tailEnd type="none" w="sm" len="sm"/>
                    </a:lnL>
                    <a:lnR w="38100" cap="flat" cmpd="sng">
                      <a:solidFill>
                        <a:schemeClr val="tx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80700">
                <a:tc>
                  <a:txBody>
                    <a:bodyPr/>
                    <a:lstStyle/>
                    <a:p>
                      <a:pPr marL="342900" marR="0" lvl="0" indent="-342900" algn="l" rtl="0">
                        <a:spcBef>
                          <a:spcPts val="0"/>
                        </a:spcBef>
                        <a:spcAft>
                          <a:spcPts val="0"/>
                        </a:spcAft>
                        <a:buSzPts val="2400"/>
                        <a:buFont typeface="Arial"/>
                        <a:buChar char="•"/>
                      </a:pPr>
                      <a:r>
                        <a:rPr lang="en-US" sz="2400" u="none" strike="noStrike" cap="none">
                          <a:solidFill>
                            <a:srgbClr val="000000"/>
                          </a:solidFill>
                          <a:latin typeface="Candara"/>
                          <a:ea typeface="Candara"/>
                          <a:cs typeface="Candara"/>
                          <a:sym typeface="Candara"/>
                        </a:rPr>
                        <a:t>Math Lab</a:t>
                      </a:r>
                      <a:endParaRPr>
                        <a:solidFill>
                          <a:srgbClr val="000000"/>
                        </a:solidFill>
                      </a:endParaRPr>
                    </a:p>
                  </a:txBody>
                  <a:tcPr marL="91450" marR="91450" marT="45725" marB="45725">
                    <a:lnL w="38100" cap="flat" cmpd="sng">
                      <a:solidFill>
                        <a:schemeClr val="tx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tx1"/>
                      </a:solidFill>
                      <a:prstDash val="solid"/>
                      <a:round/>
                      <a:headEnd type="none" w="sm" len="sm"/>
                      <a:tailEnd type="none" w="sm" len="sm"/>
                    </a:lnB>
                  </a:tcPr>
                </a:tc>
                <a:tc>
                  <a:txBody>
                    <a:bodyPr/>
                    <a:lstStyle/>
                    <a:p>
                      <a:pPr marL="342900" marR="0" lvl="0" indent="-342900" algn="l" rtl="0">
                        <a:spcBef>
                          <a:spcPts val="0"/>
                        </a:spcBef>
                        <a:spcAft>
                          <a:spcPts val="0"/>
                        </a:spcAft>
                        <a:buSzPts val="2400"/>
                        <a:buFont typeface="Arial"/>
                        <a:buChar char="•"/>
                      </a:pPr>
                      <a:r>
                        <a:rPr lang="en-US" sz="2400" u="none" strike="noStrike" cap="none">
                          <a:solidFill>
                            <a:srgbClr val="000000"/>
                          </a:solidFill>
                          <a:latin typeface="Candara"/>
                          <a:ea typeface="Candara"/>
                          <a:cs typeface="Candara"/>
                          <a:sym typeface="Candara"/>
                        </a:rPr>
                        <a:t>And More…</a:t>
                      </a:r>
                      <a:endParaRPr>
                        <a:solidFill>
                          <a:srgbClr val="000000"/>
                        </a:solidFill>
                      </a:endParaRPr>
                    </a:p>
                  </a:txBody>
                  <a:tcPr marL="91450" marR="91450" marT="45725" marB="45725">
                    <a:lnL w="9525" cap="flat" cmpd="sng">
                      <a:solidFill>
                        <a:srgbClr val="000000">
                          <a:alpha val="0"/>
                        </a:srgbClr>
                      </a:solidFill>
                      <a:prstDash val="solid"/>
                      <a:round/>
                      <a:headEnd type="none" w="sm" len="sm"/>
                      <a:tailEnd type="none" w="sm" len="sm"/>
                    </a:lnL>
                    <a:lnR w="38100" cap="flat" cmpd="sng">
                      <a:solidFill>
                        <a:schemeClr val="tx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tx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763" name="Google Shape;763;p40"/>
          <p:cNvPicPr preferRelativeResize="0"/>
          <p:nvPr/>
        </p:nvPicPr>
        <p:blipFill rotWithShape="1">
          <a:blip r:embed="rId4">
            <a:alphaModFix/>
          </a:blip>
          <a:srcRect/>
          <a:stretch/>
        </p:blipFill>
        <p:spPr>
          <a:xfrm>
            <a:off x="11277600" y="6156086"/>
            <a:ext cx="695060" cy="54951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41"/>
          <p:cNvSpPr txBox="1">
            <a:spLocks noGrp="1"/>
          </p:cNvSpPr>
          <p:nvPr>
            <p:ph type="title"/>
          </p:nvPr>
        </p:nvSpPr>
        <p:spPr>
          <a:xfrm>
            <a:off x="988834" y="0"/>
            <a:ext cx="10214333" cy="114299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400"/>
              <a:buFont typeface="Trebuchet MS"/>
              <a:buNone/>
            </a:pPr>
            <a:r>
              <a:rPr lang="en-US" b="1" dirty="0"/>
              <a:t>Dual Credit Staff</a:t>
            </a:r>
            <a:endParaRPr dirty="0"/>
          </a:p>
        </p:txBody>
      </p:sp>
      <p:graphicFrame>
        <p:nvGraphicFramePr>
          <p:cNvPr id="770" name="Google Shape;770;p41"/>
          <p:cNvGraphicFramePr/>
          <p:nvPr>
            <p:extLst/>
          </p:nvPr>
        </p:nvGraphicFramePr>
        <p:xfrm>
          <a:off x="2310302" y="4779710"/>
          <a:ext cx="8128000" cy="1737390"/>
        </p:xfrm>
        <a:graphic>
          <a:graphicData uri="http://schemas.openxmlformats.org/drawingml/2006/table">
            <a:tbl>
              <a:tblPr firstRow="1" bandRow="1">
                <a:noFill/>
                <a:tableStyleId>{D2BD3FA3-6EC9-45D9-B1FA-A093C0FE241C}</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50">
                <a:tc gridSpan="2">
                  <a:txBody>
                    <a:bodyPr/>
                    <a:lstStyle/>
                    <a:p>
                      <a:pPr marL="0" marR="0" lvl="0" indent="0" algn="ctr" rtl="0">
                        <a:spcBef>
                          <a:spcPts val="0"/>
                        </a:spcBef>
                        <a:spcAft>
                          <a:spcPts val="0"/>
                        </a:spcAft>
                        <a:buNone/>
                      </a:pPr>
                      <a:r>
                        <a:rPr lang="en-US" sz="2400" u="none" strike="noStrike" cap="none" dirty="0">
                          <a:solidFill>
                            <a:srgbClr val="000000"/>
                          </a:solidFill>
                          <a:latin typeface="Candara"/>
                          <a:ea typeface="Candara"/>
                          <a:cs typeface="Candara"/>
                          <a:sym typeface="Candara"/>
                        </a:rPr>
                        <a:t>Dual Credit Support</a:t>
                      </a:r>
                      <a:endParaRPr dirty="0">
                        <a:solidFill>
                          <a:srgbClr val="00000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285750" marR="0" lvl="0" indent="-285750" algn="l" rtl="0">
                        <a:lnSpc>
                          <a:spcPct val="100000"/>
                        </a:lnSpc>
                        <a:spcBef>
                          <a:spcPts val="0"/>
                        </a:spcBef>
                        <a:spcAft>
                          <a:spcPts val="0"/>
                        </a:spcAft>
                        <a:buSzPts val="1800"/>
                        <a:buFont typeface="Arial"/>
                        <a:buChar char="•"/>
                      </a:pPr>
                      <a:r>
                        <a:rPr lang="en-US" sz="1800" b="0" i="0" u="none" strike="noStrike" cap="none" dirty="0">
                          <a:solidFill>
                            <a:srgbClr val="000000"/>
                          </a:solidFill>
                          <a:latin typeface="Candara"/>
                          <a:ea typeface="Candara"/>
                          <a:cs typeface="Candara"/>
                          <a:sym typeface="Candara"/>
                        </a:rPr>
                        <a:t>Review and process permission forms.</a:t>
                      </a:r>
                      <a:endParaRPr dirty="0">
                        <a:solidFill>
                          <a:srgbClr val="00000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SzPts val="1800"/>
                        <a:buFont typeface="Arial"/>
                        <a:buChar char="•"/>
                      </a:pPr>
                      <a:r>
                        <a:rPr lang="en-US" sz="1800" u="none" strike="noStrike" cap="none" dirty="0">
                          <a:solidFill>
                            <a:srgbClr val="000000"/>
                          </a:solidFill>
                          <a:latin typeface="Candara"/>
                          <a:ea typeface="Candara"/>
                          <a:cs typeface="Candara"/>
                          <a:sym typeface="Candara"/>
                        </a:rPr>
                        <a:t>Process individual student dual credit course schedule changes.</a:t>
                      </a:r>
                      <a:endParaRPr dirty="0">
                        <a:solidFill>
                          <a:srgbClr val="00000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285750" marR="0" lvl="0" indent="-285750" algn="l" rtl="0">
                        <a:lnSpc>
                          <a:spcPct val="100000"/>
                        </a:lnSpc>
                        <a:spcBef>
                          <a:spcPts val="0"/>
                        </a:spcBef>
                        <a:spcAft>
                          <a:spcPts val="0"/>
                        </a:spcAft>
                        <a:buSzPts val="1800"/>
                        <a:buFont typeface="Arial"/>
                        <a:buChar char="•"/>
                      </a:pPr>
                      <a:r>
                        <a:rPr lang="en-US" sz="1800" b="0" i="0" u="none" strike="noStrike" cap="none">
                          <a:solidFill>
                            <a:srgbClr val="000000"/>
                          </a:solidFill>
                          <a:latin typeface="Candara"/>
                          <a:ea typeface="Candara"/>
                          <a:cs typeface="Candara"/>
                          <a:sym typeface="Candara"/>
                        </a:rPr>
                        <a:t>Assist with resolving student account holds.</a:t>
                      </a:r>
                      <a:endParaRPr>
                        <a:solidFill>
                          <a:srgbClr val="000000"/>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SzPts val="1800"/>
                        <a:buFont typeface="Arial"/>
                        <a:buChar char="•"/>
                      </a:pPr>
                      <a:r>
                        <a:rPr lang="en-US" sz="1800" u="none" strike="noStrike" cap="none" dirty="0">
                          <a:solidFill>
                            <a:srgbClr val="000000"/>
                          </a:solidFill>
                          <a:latin typeface="Candara"/>
                          <a:ea typeface="Candara"/>
                          <a:cs typeface="Candara"/>
                          <a:sym typeface="Candara"/>
                        </a:rPr>
                        <a:t>Communicate dual credit program requirements.</a:t>
                      </a:r>
                      <a:endParaRPr sz="1800" u="none" strike="noStrike" cap="none" dirty="0">
                        <a:solidFill>
                          <a:srgbClr val="000000"/>
                        </a:solidFill>
                        <a:latin typeface="Candara"/>
                        <a:ea typeface="Candara"/>
                        <a:cs typeface="Candara"/>
                        <a:sym typeface="Candara"/>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771" name="Google Shape;771;p41"/>
          <p:cNvPicPr preferRelativeResize="0"/>
          <p:nvPr/>
        </p:nvPicPr>
        <p:blipFill rotWithShape="1">
          <a:blip r:embed="rId3">
            <a:alphaModFix/>
          </a:blip>
          <a:srcRect/>
          <a:stretch/>
        </p:blipFill>
        <p:spPr>
          <a:xfrm>
            <a:off x="11277600" y="6156086"/>
            <a:ext cx="695060" cy="549514"/>
          </a:xfrm>
          <a:prstGeom prst="rect">
            <a:avLst/>
          </a:prstGeom>
          <a:noFill/>
          <a:ln>
            <a:noFill/>
          </a:ln>
        </p:spPr>
      </p:pic>
      <p:pic>
        <p:nvPicPr>
          <p:cNvPr id="3" name="Picture 2">
            <a:extLst>
              <a:ext uri="{FF2B5EF4-FFF2-40B4-BE49-F238E27FC236}">
                <a16:creationId xmlns:a16="http://schemas.microsoft.com/office/drawing/2014/main" id="{84E38CF5-0ADF-4E2D-BAB3-41B6E5670D53}"/>
              </a:ext>
            </a:extLst>
          </p:cNvPr>
          <p:cNvPicPr>
            <a:picLocks noChangeAspect="1"/>
          </p:cNvPicPr>
          <p:nvPr/>
        </p:nvPicPr>
        <p:blipFill>
          <a:blip r:embed="rId4"/>
          <a:stretch>
            <a:fillRect/>
          </a:stretch>
        </p:blipFill>
        <p:spPr>
          <a:xfrm>
            <a:off x="1631950" y="962066"/>
            <a:ext cx="6896100" cy="3724275"/>
          </a:xfrm>
          <a:prstGeom prst="rect">
            <a:avLst/>
          </a:prstGeom>
          <a:ln w="28575">
            <a:solidFill>
              <a:srgbClr val="FFFF00"/>
            </a:solidFill>
          </a:ln>
        </p:spPr>
      </p:pic>
      <p:pic>
        <p:nvPicPr>
          <p:cNvPr id="2" name="Picture 1">
            <a:extLst>
              <a:ext uri="{FF2B5EF4-FFF2-40B4-BE49-F238E27FC236}">
                <a16:creationId xmlns:a16="http://schemas.microsoft.com/office/drawing/2014/main" id="{466B87BF-0354-48DA-852F-824B6FF6B303}"/>
              </a:ext>
            </a:extLst>
          </p:cNvPr>
          <p:cNvPicPr>
            <a:picLocks noChangeAspect="1"/>
          </p:cNvPicPr>
          <p:nvPr/>
        </p:nvPicPr>
        <p:blipFill>
          <a:blip r:embed="rId5"/>
          <a:stretch>
            <a:fillRect/>
          </a:stretch>
        </p:blipFill>
        <p:spPr>
          <a:xfrm>
            <a:off x="8701228" y="749594"/>
            <a:ext cx="2225748" cy="3936747"/>
          </a:xfrm>
          <a:prstGeom prst="rect">
            <a:avLst/>
          </a:prstGeom>
          <a:ln w="38100">
            <a:solidFill>
              <a:srgbClr val="FFFF00"/>
            </a:solid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778"/>
        <p:cNvGrpSpPr/>
        <p:nvPr/>
      </p:nvGrpSpPr>
      <p:grpSpPr>
        <a:xfrm>
          <a:off x="0" y="0"/>
          <a:ext cx="0" cy="0"/>
          <a:chOff x="0" y="0"/>
          <a:chExt cx="0" cy="0"/>
        </a:xfrm>
      </p:grpSpPr>
      <p:sp>
        <p:nvSpPr>
          <p:cNvPr id="779" name="Google Shape;779;p42"/>
          <p:cNvSpPr txBox="1">
            <a:spLocks noGrp="1"/>
          </p:cNvSpPr>
          <p:nvPr>
            <p:ph type="title"/>
          </p:nvPr>
        </p:nvSpPr>
        <p:spPr>
          <a:xfrm>
            <a:off x="1981200" y="-90801"/>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6000"/>
              <a:buFont typeface="Trebuchet MS"/>
              <a:buNone/>
            </a:pPr>
            <a:r>
              <a:rPr lang="en-US" sz="6000" b="1"/>
              <a:t>Get Books</a:t>
            </a:r>
            <a:endParaRPr/>
          </a:p>
        </p:txBody>
      </p:sp>
      <p:sp>
        <p:nvSpPr>
          <p:cNvPr id="780" name="Google Shape;780;p42"/>
          <p:cNvSpPr txBox="1">
            <a:spLocks noGrp="1"/>
          </p:cNvSpPr>
          <p:nvPr>
            <p:ph type="body" idx="1"/>
          </p:nvPr>
        </p:nvSpPr>
        <p:spPr>
          <a:xfrm>
            <a:off x="228600" y="1371600"/>
            <a:ext cx="5068277" cy="4976894"/>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80000"/>
              </a:lnSpc>
              <a:spcBef>
                <a:spcPts val="0"/>
              </a:spcBef>
              <a:spcAft>
                <a:spcPts val="0"/>
              </a:spcAft>
              <a:buClr>
                <a:schemeClr val="lt1"/>
              </a:buClr>
              <a:buSzPts val="2040"/>
              <a:buChar char="•"/>
            </a:pPr>
            <a:r>
              <a:rPr lang="en-US" sz="2040">
                <a:latin typeface="Candara"/>
                <a:ea typeface="Candara"/>
                <a:cs typeface="Candara"/>
                <a:sym typeface="Candara"/>
              </a:rPr>
              <a:t>You have to buy books in college!</a:t>
            </a:r>
            <a:endParaRPr/>
          </a:p>
          <a:p>
            <a:pPr marL="342900" lvl="0" indent="-213359" algn="l" rtl="0">
              <a:lnSpc>
                <a:spcPct val="80000"/>
              </a:lnSpc>
              <a:spcBef>
                <a:spcPts val="408"/>
              </a:spcBef>
              <a:spcAft>
                <a:spcPts val="0"/>
              </a:spcAft>
              <a:buClr>
                <a:schemeClr val="lt1"/>
              </a:buClr>
              <a:buSzPts val="2040"/>
              <a:buNone/>
            </a:pPr>
            <a:endParaRPr sz="2040">
              <a:latin typeface="Candara"/>
              <a:ea typeface="Candara"/>
              <a:cs typeface="Candara"/>
              <a:sym typeface="Candara"/>
            </a:endParaRPr>
          </a:p>
          <a:p>
            <a:pPr marL="342900" lvl="0" indent="-342900" algn="l" rtl="0">
              <a:lnSpc>
                <a:spcPct val="80000"/>
              </a:lnSpc>
              <a:spcBef>
                <a:spcPts val="408"/>
              </a:spcBef>
              <a:spcAft>
                <a:spcPts val="0"/>
              </a:spcAft>
              <a:buClr>
                <a:schemeClr val="lt1"/>
              </a:buClr>
              <a:buSzPts val="2040"/>
              <a:buChar char="•"/>
            </a:pPr>
            <a:r>
              <a:rPr lang="en-US" sz="2040">
                <a:latin typeface="Candara"/>
                <a:ea typeface="Candara"/>
                <a:cs typeface="Candara"/>
                <a:sym typeface="Candara"/>
              </a:rPr>
              <a:t>You may purchase or rent books from our campus bookstores. Some books are included in tuition of the course for first day access.</a:t>
            </a:r>
            <a:endParaRPr/>
          </a:p>
          <a:p>
            <a:pPr marL="742950" lvl="1" indent="-156209" algn="l" rtl="0">
              <a:lnSpc>
                <a:spcPct val="80000"/>
              </a:lnSpc>
              <a:spcBef>
                <a:spcPts val="408"/>
              </a:spcBef>
              <a:spcAft>
                <a:spcPts val="0"/>
              </a:spcAft>
              <a:buClr>
                <a:schemeClr val="lt1"/>
              </a:buClr>
              <a:buSzPts val="2040"/>
              <a:buNone/>
            </a:pPr>
            <a:endParaRPr sz="2040">
              <a:latin typeface="Candara"/>
              <a:ea typeface="Candara"/>
              <a:cs typeface="Candara"/>
              <a:sym typeface="Candara"/>
            </a:endParaRPr>
          </a:p>
          <a:p>
            <a:pPr marL="342900" lvl="0" indent="-342900" algn="l" rtl="0">
              <a:lnSpc>
                <a:spcPct val="80000"/>
              </a:lnSpc>
              <a:spcBef>
                <a:spcPts val="408"/>
              </a:spcBef>
              <a:spcAft>
                <a:spcPts val="0"/>
              </a:spcAft>
              <a:buClr>
                <a:schemeClr val="lt1"/>
              </a:buClr>
              <a:buSzPts val="2040"/>
              <a:buChar char="•"/>
            </a:pPr>
            <a:r>
              <a:rPr lang="en-US" sz="2040">
                <a:latin typeface="Candara"/>
                <a:ea typeface="Candara"/>
                <a:cs typeface="Candara"/>
                <a:sym typeface="Candara"/>
              </a:rPr>
              <a:t>There is also a link on your schedule in </a:t>
            </a:r>
            <a:r>
              <a:rPr lang="en-US" sz="2040" err="1">
                <a:latin typeface="Candara"/>
                <a:ea typeface="Candara"/>
                <a:cs typeface="Candara"/>
                <a:sym typeface="Candara"/>
              </a:rPr>
              <a:t>CougarWeb</a:t>
            </a:r>
            <a:r>
              <a:rPr lang="en-US" sz="2040">
                <a:latin typeface="Candara"/>
                <a:ea typeface="Candara"/>
                <a:cs typeface="Candara"/>
                <a:sym typeface="Candara"/>
              </a:rPr>
              <a:t>.</a:t>
            </a:r>
            <a:endParaRPr/>
          </a:p>
          <a:p>
            <a:pPr marL="342900" lvl="0" indent="-213359" algn="l" rtl="0">
              <a:lnSpc>
                <a:spcPct val="80000"/>
              </a:lnSpc>
              <a:spcBef>
                <a:spcPts val="408"/>
              </a:spcBef>
              <a:spcAft>
                <a:spcPts val="0"/>
              </a:spcAft>
              <a:buClr>
                <a:schemeClr val="lt1"/>
              </a:buClr>
              <a:buSzPts val="2040"/>
              <a:buNone/>
            </a:pPr>
            <a:endParaRPr sz="2040">
              <a:latin typeface="Candara"/>
              <a:ea typeface="Candara"/>
              <a:cs typeface="Candara"/>
              <a:sym typeface="Candara"/>
            </a:endParaRPr>
          </a:p>
          <a:p>
            <a:pPr marL="914400" lvl="1" indent="-457200" algn="l" rtl="0">
              <a:lnSpc>
                <a:spcPct val="80000"/>
              </a:lnSpc>
              <a:spcBef>
                <a:spcPts val="600"/>
              </a:spcBef>
              <a:spcAft>
                <a:spcPts val="0"/>
              </a:spcAft>
              <a:buClr>
                <a:schemeClr val="lt1"/>
              </a:buClr>
              <a:buSzPts val="1700"/>
              <a:buFont typeface="Trebuchet MS"/>
              <a:buAutoNum type="arabicPeriod"/>
            </a:pPr>
            <a:r>
              <a:rPr lang="en-US" sz="1700">
                <a:latin typeface="Candara"/>
                <a:ea typeface="Candara"/>
                <a:cs typeface="Candara"/>
                <a:sym typeface="Candara"/>
              </a:rPr>
              <a:t>Log into </a:t>
            </a:r>
            <a:r>
              <a:rPr lang="en-US" sz="1700" err="1">
                <a:latin typeface="Candara"/>
                <a:ea typeface="Candara"/>
                <a:cs typeface="Candara"/>
                <a:sym typeface="Candara"/>
              </a:rPr>
              <a:t>CougarWeb</a:t>
            </a:r>
            <a:r>
              <a:rPr lang="en-US" sz="1700">
                <a:latin typeface="Candara"/>
                <a:ea typeface="Candara"/>
                <a:cs typeface="Candara"/>
                <a:sym typeface="Candara"/>
              </a:rPr>
              <a:t> </a:t>
            </a:r>
            <a:endParaRPr/>
          </a:p>
          <a:p>
            <a:pPr marL="914400" lvl="1" indent="-457200" algn="l" rtl="0">
              <a:lnSpc>
                <a:spcPct val="80000"/>
              </a:lnSpc>
              <a:spcBef>
                <a:spcPts val="1800"/>
              </a:spcBef>
              <a:spcAft>
                <a:spcPts val="0"/>
              </a:spcAft>
              <a:buClr>
                <a:schemeClr val="lt1"/>
              </a:buClr>
              <a:buSzPts val="1700"/>
              <a:buFont typeface="Trebuchet MS"/>
              <a:buAutoNum type="arabicPeriod"/>
            </a:pPr>
            <a:r>
              <a:rPr lang="en-US" sz="1700">
                <a:latin typeface="Candara"/>
                <a:ea typeface="Candara"/>
                <a:cs typeface="Candara"/>
                <a:sym typeface="Candara"/>
              </a:rPr>
              <a:t>Click on My Class Schedule under Student Quick Links</a:t>
            </a:r>
            <a:endParaRPr/>
          </a:p>
          <a:p>
            <a:pPr marL="914400" lvl="1" indent="-457200" algn="l" rtl="0">
              <a:lnSpc>
                <a:spcPct val="80000"/>
              </a:lnSpc>
              <a:spcBef>
                <a:spcPts val="1200"/>
              </a:spcBef>
              <a:spcAft>
                <a:spcPts val="0"/>
              </a:spcAft>
              <a:buClr>
                <a:schemeClr val="lt1"/>
              </a:buClr>
              <a:buSzPts val="1700"/>
              <a:buFont typeface="Trebuchet MS"/>
              <a:buAutoNum type="arabicPeriod"/>
            </a:pPr>
            <a:r>
              <a:rPr lang="en-US" sz="1700">
                <a:latin typeface="Candara"/>
                <a:ea typeface="Candara"/>
                <a:cs typeface="Candara"/>
                <a:sym typeface="Candara"/>
              </a:rPr>
              <a:t>Adjust Registration Term to Credit Fall 2023 if needed</a:t>
            </a:r>
            <a:endParaRPr/>
          </a:p>
          <a:p>
            <a:pPr marL="914400" lvl="1" indent="-457200" algn="l" rtl="0">
              <a:lnSpc>
                <a:spcPct val="80000"/>
              </a:lnSpc>
              <a:spcBef>
                <a:spcPts val="1200"/>
              </a:spcBef>
              <a:spcAft>
                <a:spcPts val="0"/>
              </a:spcAft>
              <a:buClr>
                <a:schemeClr val="lt1"/>
              </a:buClr>
              <a:buSzPts val="1700"/>
              <a:buFont typeface="Trebuchet MS"/>
              <a:buAutoNum type="arabicPeriod"/>
            </a:pPr>
            <a:r>
              <a:rPr lang="en-US" sz="1700">
                <a:latin typeface="Candara"/>
                <a:ea typeface="Candara"/>
                <a:cs typeface="Candara"/>
                <a:sym typeface="Candara"/>
              </a:rPr>
              <a:t>Click the Title of course and select Bookstore Links Tab</a:t>
            </a:r>
            <a:endParaRPr/>
          </a:p>
          <a:p>
            <a:pPr marL="914400" lvl="1" indent="-457200" algn="l" rtl="0">
              <a:lnSpc>
                <a:spcPct val="80000"/>
              </a:lnSpc>
              <a:spcBef>
                <a:spcPts val="1200"/>
              </a:spcBef>
              <a:spcAft>
                <a:spcPts val="0"/>
              </a:spcAft>
              <a:buClr>
                <a:schemeClr val="lt1"/>
              </a:buClr>
              <a:buSzPts val="1700"/>
              <a:buFont typeface="Trebuchet MS"/>
              <a:buAutoNum type="arabicPeriod"/>
            </a:pPr>
            <a:r>
              <a:rPr lang="en-US" sz="1700">
                <a:latin typeface="Candara"/>
                <a:ea typeface="Candara"/>
                <a:cs typeface="Candara"/>
                <a:sym typeface="Candara"/>
              </a:rPr>
              <a:t>Select Course Books and/or Materials</a:t>
            </a:r>
            <a:endParaRPr/>
          </a:p>
          <a:p>
            <a:pPr marL="342900" lvl="0" indent="-213359" algn="l" rtl="0">
              <a:lnSpc>
                <a:spcPct val="80000"/>
              </a:lnSpc>
              <a:spcBef>
                <a:spcPts val="1008"/>
              </a:spcBef>
              <a:spcAft>
                <a:spcPts val="0"/>
              </a:spcAft>
              <a:buClr>
                <a:schemeClr val="lt1"/>
              </a:buClr>
              <a:buSzPts val="2040"/>
              <a:buNone/>
            </a:pPr>
            <a:endParaRPr sz="2040">
              <a:latin typeface="Open Sans"/>
              <a:ea typeface="Open Sans"/>
              <a:cs typeface="Open Sans"/>
              <a:sym typeface="Open Sans"/>
            </a:endParaRPr>
          </a:p>
          <a:p>
            <a:pPr marL="342900" lvl="0" indent="-213359" algn="l" rtl="0">
              <a:lnSpc>
                <a:spcPct val="80000"/>
              </a:lnSpc>
              <a:spcBef>
                <a:spcPts val="408"/>
              </a:spcBef>
              <a:spcAft>
                <a:spcPts val="0"/>
              </a:spcAft>
              <a:buClr>
                <a:schemeClr val="lt1"/>
              </a:buClr>
              <a:buSzPts val="2040"/>
              <a:buNone/>
            </a:pPr>
            <a:endParaRPr sz="2040">
              <a:solidFill>
                <a:schemeClr val="dk1"/>
              </a:solidFill>
              <a:latin typeface="Open Sans"/>
              <a:ea typeface="Open Sans"/>
              <a:cs typeface="Open Sans"/>
              <a:sym typeface="Open Sans"/>
            </a:endParaRPr>
          </a:p>
          <a:p>
            <a:pPr marL="342900" lvl="0" indent="-170180" algn="l" rtl="0">
              <a:lnSpc>
                <a:spcPct val="80000"/>
              </a:lnSpc>
              <a:spcBef>
                <a:spcPts val="544"/>
              </a:spcBef>
              <a:spcAft>
                <a:spcPts val="0"/>
              </a:spcAft>
              <a:buClr>
                <a:schemeClr val="lt1"/>
              </a:buClr>
              <a:buSzPts val="2720"/>
              <a:buNone/>
            </a:pPr>
            <a:endParaRPr sz="2720"/>
          </a:p>
        </p:txBody>
      </p:sp>
      <p:pic>
        <p:nvPicPr>
          <p:cNvPr id="781" name="Google Shape;781;p42"/>
          <p:cNvPicPr preferRelativeResize="0"/>
          <p:nvPr/>
        </p:nvPicPr>
        <p:blipFill rotWithShape="1">
          <a:blip r:embed="rId3">
            <a:alphaModFix/>
          </a:blip>
          <a:srcRect r="33104" b="23478"/>
          <a:stretch/>
        </p:blipFill>
        <p:spPr>
          <a:xfrm>
            <a:off x="6439469" y="1219200"/>
            <a:ext cx="3542731"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82" name="Google Shape;782;p42"/>
          <p:cNvSpPr txBox="1"/>
          <p:nvPr/>
        </p:nvSpPr>
        <p:spPr>
          <a:xfrm>
            <a:off x="6274878" y="2957575"/>
            <a:ext cx="1447800" cy="44895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chemeClr val="lt1"/>
              </a:solidFill>
              <a:latin typeface="Arial"/>
              <a:ea typeface="Arial"/>
              <a:cs typeface="Arial"/>
              <a:sym typeface="Arial"/>
            </a:endParaRPr>
          </a:p>
        </p:txBody>
      </p:sp>
      <p:sp>
        <p:nvSpPr>
          <p:cNvPr id="783" name="Google Shape;783;p42"/>
          <p:cNvSpPr/>
          <p:nvPr/>
        </p:nvSpPr>
        <p:spPr>
          <a:xfrm rot="-8582715">
            <a:off x="5322807" y="2381797"/>
            <a:ext cx="1159839" cy="706356"/>
          </a:xfrm>
          <a:prstGeom prst="leftArrow">
            <a:avLst>
              <a:gd name="adj1" fmla="val 50000"/>
              <a:gd name="adj2" fmla="val 50000"/>
            </a:avLst>
          </a:prstGeom>
          <a:solidFill>
            <a:srgbClr val="FFFF00"/>
          </a:solidFill>
          <a:ln w="127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EFB81"/>
              </a:solidFill>
              <a:latin typeface="Arial"/>
              <a:ea typeface="Arial"/>
              <a:cs typeface="Arial"/>
              <a:sym typeface="Arial"/>
            </a:endParaRPr>
          </a:p>
        </p:txBody>
      </p:sp>
      <p:pic>
        <p:nvPicPr>
          <p:cNvPr id="784" name="Google Shape;784;p42"/>
          <p:cNvPicPr preferRelativeResize="0"/>
          <p:nvPr/>
        </p:nvPicPr>
        <p:blipFill rotWithShape="1">
          <a:blip r:embed="rId4">
            <a:alphaModFix/>
          </a:blip>
          <a:srcRect t="15301" r="15472" b="22829"/>
          <a:stretch/>
        </p:blipFill>
        <p:spPr>
          <a:xfrm>
            <a:off x="6412991" y="4125664"/>
            <a:ext cx="5321809" cy="2351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85" name="Google Shape;785;p42"/>
          <p:cNvSpPr txBox="1"/>
          <p:nvPr/>
        </p:nvSpPr>
        <p:spPr>
          <a:xfrm>
            <a:off x="6430230" y="4452930"/>
            <a:ext cx="1447800" cy="448959"/>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chemeClr val="lt1"/>
              </a:solidFill>
              <a:latin typeface="Arial"/>
              <a:ea typeface="Arial"/>
              <a:cs typeface="Arial"/>
              <a:sym typeface="Arial"/>
            </a:endParaRPr>
          </a:p>
        </p:txBody>
      </p:sp>
      <p:sp>
        <p:nvSpPr>
          <p:cNvPr id="786" name="Google Shape;786;p42"/>
          <p:cNvSpPr txBox="1"/>
          <p:nvPr/>
        </p:nvSpPr>
        <p:spPr>
          <a:xfrm>
            <a:off x="8692896" y="5010572"/>
            <a:ext cx="1781033" cy="307934"/>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chemeClr val="lt1"/>
              </a:solidFill>
              <a:latin typeface="Arial"/>
              <a:ea typeface="Arial"/>
              <a:cs typeface="Arial"/>
              <a:sym typeface="Arial"/>
            </a:endParaRPr>
          </a:p>
        </p:txBody>
      </p:sp>
      <p:sp>
        <p:nvSpPr>
          <p:cNvPr id="787" name="Google Shape;787;p42"/>
          <p:cNvSpPr/>
          <p:nvPr/>
        </p:nvSpPr>
        <p:spPr>
          <a:xfrm rot="-10493977">
            <a:off x="5369198" y="4284640"/>
            <a:ext cx="1159839" cy="706356"/>
          </a:xfrm>
          <a:prstGeom prst="leftArrow">
            <a:avLst>
              <a:gd name="adj1" fmla="val 50000"/>
              <a:gd name="adj2" fmla="val 50000"/>
            </a:avLst>
          </a:prstGeom>
          <a:solidFill>
            <a:srgbClr val="FFFF00"/>
          </a:solidFill>
          <a:ln w="127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EFB81"/>
              </a:solidFill>
              <a:latin typeface="Arial"/>
              <a:ea typeface="Arial"/>
              <a:cs typeface="Arial"/>
              <a:sym typeface="Arial"/>
            </a:endParaRPr>
          </a:p>
        </p:txBody>
      </p:sp>
      <p:sp>
        <p:nvSpPr>
          <p:cNvPr id="788" name="Google Shape;788;p42"/>
          <p:cNvSpPr/>
          <p:nvPr/>
        </p:nvSpPr>
        <p:spPr>
          <a:xfrm rot="-727604">
            <a:off x="10368950" y="4687975"/>
            <a:ext cx="1159839" cy="706356"/>
          </a:xfrm>
          <a:prstGeom prst="leftArrow">
            <a:avLst>
              <a:gd name="adj1" fmla="val 50000"/>
              <a:gd name="adj2" fmla="val 50000"/>
            </a:avLst>
          </a:prstGeom>
          <a:solidFill>
            <a:srgbClr val="FFFF00"/>
          </a:solidFill>
          <a:ln w="127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EFB81"/>
              </a:solidFill>
              <a:latin typeface="Arial"/>
              <a:ea typeface="Arial"/>
              <a:cs typeface="Arial"/>
              <a:sym typeface="Arial"/>
            </a:endParaRPr>
          </a:p>
        </p:txBody>
      </p:sp>
      <p:sp>
        <p:nvSpPr>
          <p:cNvPr id="789" name="Google Shape;789;p42"/>
          <p:cNvSpPr/>
          <p:nvPr/>
        </p:nvSpPr>
        <p:spPr>
          <a:xfrm>
            <a:off x="0" y="891933"/>
            <a:ext cx="12192000" cy="137495"/>
          </a:xfrm>
          <a:prstGeom prst="rect">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790" name="Google Shape;790;p42"/>
          <p:cNvPicPr preferRelativeResize="0"/>
          <p:nvPr/>
        </p:nvPicPr>
        <p:blipFill rotWithShape="1">
          <a:blip r:embed="rId5">
            <a:alphaModFix/>
          </a:blip>
          <a:srcRect/>
          <a:stretch/>
        </p:blipFill>
        <p:spPr>
          <a:xfrm>
            <a:off x="228600" y="6118381"/>
            <a:ext cx="695060" cy="54951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797"/>
        <p:cNvGrpSpPr/>
        <p:nvPr/>
      </p:nvGrpSpPr>
      <p:grpSpPr>
        <a:xfrm>
          <a:off x="0" y="0"/>
          <a:ext cx="0" cy="0"/>
          <a:chOff x="0" y="0"/>
          <a:chExt cx="0" cy="0"/>
        </a:xfrm>
      </p:grpSpPr>
      <p:sp>
        <p:nvSpPr>
          <p:cNvPr id="798" name="Google Shape;798;p43"/>
          <p:cNvSpPr txBox="1">
            <a:spLocks noGrp="1"/>
          </p:cNvSpPr>
          <p:nvPr>
            <p:ph type="body" idx="1"/>
          </p:nvPr>
        </p:nvSpPr>
        <p:spPr>
          <a:xfrm>
            <a:off x="6705600" y="1524000"/>
            <a:ext cx="5029200" cy="51054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lt1"/>
              </a:buClr>
              <a:buSzPts val="2400"/>
              <a:buChar char="•"/>
            </a:pPr>
            <a:r>
              <a:rPr lang="en-US" sz="2400">
                <a:latin typeface="Candara"/>
                <a:ea typeface="Candara"/>
                <a:cs typeface="Candara"/>
                <a:sym typeface="Candara"/>
              </a:rPr>
              <a:t>Pick them up from a Student Engagement office on any campus</a:t>
            </a:r>
            <a:endParaRPr/>
          </a:p>
          <a:p>
            <a:pPr marL="342900" lvl="0" indent="-190500" algn="l" rtl="0">
              <a:spcBef>
                <a:spcPts val="480"/>
              </a:spcBef>
              <a:spcAft>
                <a:spcPts val="0"/>
              </a:spcAft>
              <a:buClr>
                <a:schemeClr val="lt1"/>
              </a:buClr>
              <a:buSzPts val="2400"/>
              <a:buNone/>
            </a:pPr>
            <a:endParaRPr sz="2400">
              <a:latin typeface="Candara"/>
              <a:ea typeface="Candara"/>
              <a:cs typeface="Candara"/>
              <a:sym typeface="Candara"/>
            </a:endParaRPr>
          </a:p>
          <a:p>
            <a:pPr marL="342900" lvl="0" indent="-342900" algn="l" rtl="0">
              <a:spcBef>
                <a:spcPts val="480"/>
              </a:spcBef>
              <a:spcAft>
                <a:spcPts val="0"/>
              </a:spcAft>
              <a:buClr>
                <a:schemeClr val="lt1"/>
              </a:buClr>
              <a:buSzPts val="2400"/>
              <a:buChar char="•"/>
            </a:pPr>
            <a:r>
              <a:rPr lang="en-US" sz="2400">
                <a:latin typeface="Candara"/>
                <a:ea typeface="Candara"/>
                <a:cs typeface="Candara"/>
                <a:sym typeface="Candara"/>
              </a:rPr>
              <a:t>Both are </a:t>
            </a:r>
            <a:r>
              <a:rPr lang="en-US" sz="2400" b="1" i="1">
                <a:latin typeface="Candara"/>
                <a:ea typeface="Candara"/>
                <a:cs typeface="Candara"/>
                <a:sym typeface="Candara"/>
              </a:rPr>
              <a:t>FREE!</a:t>
            </a:r>
            <a:endParaRPr/>
          </a:p>
          <a:p>
            <a:pPr marL="342900" lvl="0" indent="-190500" algn="l" rtl="0">
              <a:spcBef>
                <a:spcPts val="480"/>
              </a:spcBef>
              <a:spcAft>
                <a:spcPts val="0"/>
              </a:spcAft>
              <a:buClr>
                <a:schemeClr val="lt1"/>
              </a:buClr>
              <a:buSzPts val="2400"/>
              <a:buNone/>
            </a:pPr>
            <a:endParaRPr sz="2400" b="1" i="1">
              <a:latin typeface="Candara"/>
              <a:ea typeface="Candara"/>
              <a:cs typeface="Candara"/>
              <a:sym typeface="Candara"/>
            </a:endParaRPr>
          </a:p>
          <a:p>
            <a:pPr marL="342900" lvl="0" indent="-342900" algn="l" rtl="0">
              <a:spcBef>
                <a:spcPts val="480"/>
              </a:spcBef>
              <a:spcAft>
                <a:spcPts val="0"/>
              </a:spcAft>
              <a:buClr>
                <a:schemeClr val="lt1"/>
              </a:buClr>
              <a:buSzPts val="2400"/>
              <a:buChar char="•"/>
            </a:pPr>
            <a:r>
              <a:rPr lang="en-US" sz="2400">
                <a:latin typeface="Candara"/>
                <a:ea typeface="Candara"/>
                <a:cs typeface="Candara"/>
                <a:sym typeface="Candara"/>
              </a:rPr>
              <a:t>An ID allows you to use campus services</a:t>
            </a:r>
            <a:endParaRPr/>
          </a:p>
          <a:p>
            <a:pPr marL="342900" lvl="0" indent="-190500" algn="l" rtl="0">
              <a:spcBef>
                <a:spcPts val="480"/>
              </a:spcBef>
              <a:spcAft>
                <a:spcPts val="0"/>
              </a:spcAft>
              <a:buClr>
                <a:schemeClr val="lt1"/>
              </a:buClr>
              <a:buSzPts val="2400"/>
              <a:buNone/>
            </a:pPr>
            <a:endParaRPr sz="2400">
              <a:latin typeface="Candara"/>
              <a:ea typeface="Candara"/>
              <a:cs typeface="Candara"/>
              <a:sym typeface="Candara"/>
            </a:endParaRPr>
          </a:p>
          <a:p>
            <a:pPr marL="342900" lvl="0" indent="-342900" algn="l" rtl="0">
              <a:spcBef>
                <a:spcPts val="480"/>
              </a:spcBef>
              <a:spcAft>
                <a:spcPts val="0"/>
              </a:spcAft>
              <a:buClr>
                <a:schemeClr val="lt1"/>
              </a:buClr>
              <a:buSzPts val="2400"/>
              <a:buChar char="•"/>
            </a:pPr>
            <a:r>
              <a:rPr lang="en-US" sz="2400">
                <a:latin typeface="Candara"/>
                <a:ea typeface="Candara"/>
                <a:cs typeface="Candara"/>
                <a:sym typeface="Candara"/>
              </a:rPr>
              <a:t>Not a requirement for the first day of class; please pick one up at your convenience.</a:t>
            </a:r>
            <a:endParaRPr/>
          </a:p>
          <a:p>
            <a:pPr marL="342900" lvl="0" indent="-139700" algn="l" rtl="0">
              <a:spcBef>
                <a:spcPts val="640"/>
              </a:spcBef>
              <a:spcAft>
                <a:spcPts val="0"/>
              </a:spcAft>
              <a:buClr>
                <a:schemeClr val="lt1"/>
              </a:buClr>
              <a:buSzPts val="3200"/>
              <a:buNone/>
            </a:pPr>
            <a:endParaRPr>
              <a:latin typeface="Open Sans"/>
              <a:ea typeface="Open Sans"/>
              <a:cs typeface="Open Sans"/>
              <a:sym typeface="Open Sans"/>
            </a:endParaRPr>
          </a:p>
        </p:txBody>
      </p:sp>
      <p:sp>
        <p:nvSpPr>
          <p:cNvPr id="800" name="Google Shape;800;p43"/>
          <p:cNvSpPr txBox="1"/>
          <p:nvPr/>
        </p:nvSpPr>
        <p:spPr>
          <a:xfrm>
            <a:off x="0" y="46037"/>
            <a:ext cx="12192000" cy="1325563"/>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lt1"/>
              </a:buClr>
              <a:buSzPts val="3600"/>
              <a:buFont typeface="Trebuchet MS"/>
              <a:buNone/>
            </a:pPr>
            <a:r>
              <a:rPr lang="en-US" sz="3600" b="1">
                <a:solidFill>
                  <a:schemeClr val="lt1"/>
                </a:solidFill>
                <a:latin typeface="Trebuchet MS"/>
                <a:ea typeface="Trebuchet MS"/>
                <a:cs typeface="Trebuchet MS"/>
                <a:sym typeface="Trebuchet MS"/>
              </a:rPr>
              <a:t>College ID and Parking Sticker</a:t>
            </a:r>
            <a:endParaRPr/>
          </a:p>
        </p:txBody>
      </p:sp>
      <p:sp>
        <p:nvSpPr>
          <p:cNvPr id="801" name="Google Shape;801;p43"/>
          <p:cNvSpPr/>
          <p:nvPr/>
        </p:nvSpPr>
        <p:spPr>
          <a:xfrm>
            <a:off x="5971607" y="3244334"/>
            <a:ext cx="2487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 </a:t>
            </a:r>
            <a:endParaRPr/>
          </a:p>
        </p:txBody>
      </p:sp>
      <p:sp>
        <p:nvSpPr>
          <p:cNvPr id="802" name="Google Shape;802;p43"/>
          <p:cNvSpPr/>
          <p:nvPr/>
        </p:nvSpPr>
        <p:spPr>
          <a:xfrm>
            <a:off x="5971607" y="3244334"/>
            <a:ext cx="2487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 </a:t>
            </a:r>
            <a:endParaRPr/>
          </a:p>
        </p:txBody>
      </p:sp>
      <p:sp>
        <p:nvSpPr>
          <p:cNvPr id="803" name="Google Shape;803;p43"/>
          <p:cNvSpPr/>
          <p:nvPr/>
        </p:nvSpPr>
        <p:spPr>
          <a:xfrm>
            <a:off x="5971607" y="3244334"/>
            <a:ext cx="2487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 </a:t>
            </a:r>
            <a:endParaRPr/>
          </a:p>
        </p:txBody>
      </p:sp>
      <p:sp>
        <p:nvSpPr>
          <p:cNvPr id="804" name="Google Shape;804;p43"/>
          <p:cNvSpPr/>
          <p:nvPr/>
        </p:nvSpPr>
        <p:spPr>
          <a:xfrm>
            <a:off x="5971607" y="3244334"/>
            <a:ext cx="2487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 </a:t>
            </a:r>
            <a:endParaRPr/>
          </a:p>
        </p:txBody>
      </p:sp>
      <p:pic>
        <p:nvPicPr>
          <p:cNvPr id="805" name="Google Shape;805;p43"/>
          <p:cNvPicPr preferRelativeResize="0"/>
          <p:nvPr/>
        </p:nvPicPr>
        <p:blipFill rotWithShape="1">
          <a:blip r:embed="rId3">
            <a:alphaModFix/>
          </a:blip>
          <a:srcRect/>
          <a:stretch/>
        </p:blipFill>
        <p:spPr>
          <a:xfrm>
            <a:off x="11277600" y="6156086"/>
            <a:ext cx="695060" cy="549514"/>
          </a:xfrm>
          <a:prstGeom prst="rect">
            <a:avLst/>
          </a:prstGeom>
          <a:noFill/>
          <a:ln>
            <a:noFill/>
          </a:ln>
        </p:spPr>
      </p:pic>
      <p:pic>
        <p:nvPicPr>
          <p:cNvPr id="2" name="Picture 2">
            <a:extLst>
              <a:ext uri="{FF2B5EF4-FFF2-40B4-BE49-F238E27FC236}">
                <a16:creationId xmlns:a16="http://schemas.microsoft.com/office/drawing/2014/main" id="{52D39083-66AB-DF8D-77E7-04D75F90B339}"/>
              </a:ext>
            </a:extLst>
          </p:cNvPr>
          <p:cNvPicPr>
            <a:picLocks noChangeAspect="1"/>
          </p:cNvPicPr>
          <p:nvPr/>
        </p:nvPicPr>
        <p:blipFill>
          <a:blip r:embed="rId4"/>
          <a:stretch>
            <a:fillRect/>
          </a:stretch>
        </p:blipFill>
        <p:spPr>
          <a:xfrm>
            <a:off x="877064" y="1687137"/>
            <a:ext cx="5488486" cy="384532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659"/>
        <p:cNvGrpSpPr/>
        <p:nvPr/>
      </p:nvGrpSpPr>
      <p:grpSpPr>
        <a:xfrm>
          <a:off x="0" y="0"/>
          <a:ext cx="0" cy="0"/>
          <a:chOff x="0" y="0"/>
          <a:chExt cx="0" cy="0"/>
        </a:xfrm>
      </p:grpSpPr>
      <p:sp>
        <p:nvSpPr>
          <p:cNvPr id="660" name="Google Shape;660;p76"/>
          <p:cNvSpPr txBox="1">
            <a:spLocks noGrp="1"/>
          </p:cNvSpPr>
          <p:nvPr>
            <p:ph type="title"/>
          </p:nvPr>
        </p:nvSpPr>
        <p:spPr>
          <a:xfrm>
            <a:off x="358111" y="376159"/>
            <a:ext cx="11647500" cy="913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400"/>
              <a:buFont typeface="Arial"/>
              <a:buNone/>
            </a:pPr>
            <a:r>
              <a:rPr lang="en-US" b="1" dirty="0">
                <a:solidFill>
                  <a:schemeClr val="lt1"/>
                </a:solidFill>
                <a:ea typeface="Arial"/>
                <a:cs typeface="Arial"/>
                <a:sym typeface="Arial"/>
              </a:rPr>
              <a:t>Fall 2023 Important Dates</a:t>
            </a:r>
            <a:endParaRPr dirty="0"/>
          </a:p>
        </p:txBody>
      </p:sp>
      <p:sp>
        <p:nvSpPr>
          <p:cNvPr id="661" name="Google Shape;661;p76"/>
          <p:cNvSpPr txBox="1">
            <a:spLocks noGrp="1"/>
          </p:cNvSpPr>
          <p:nvPr>
            <p:ph type="body" idx="1"/>
          </p:nvPr>
        </p:nvSpPr>
        <p:spPr>
          <a:xfrm>
            <a:off x="422512" y="1634362"/>
            <a:ext cx="11346976" cy="4796481"/>
          </a:xfrm>
          <a:prstGeom prst="rect">
            <a:avLst/>
          </a:prstGeom>
          <a:noFill/>
          <a:ln>
            <a:noFill/>
          </a:ln>
        </p:spPr>
        <p:txBody>
          <a:bodyPr spcFirstLastPara="1" wrap="square" lIns="91425" tIns="45700" rIns="91425" bIns="45700" anchor="t" anchorCtr="0">
            <a:noAutofit/>
          </a:bodyPr>
          <a:lstStyle/>
          <a:p>
            <a:pPr marL="0" indent="0" algn="ctr">
              <a:lnSpc>
                <a:spcPct val="90000"/>
              </a:lnSpc>
              <a:buNone/>
            </a:pPr>
            <a:r>
              <a:rPr lang="en-US" sz="3600" dirty="0">
                <a:latin typeface="Candara"/>
              </a:rPr>
              <a:t>Students are encouraged to apply online at </a:t>
            </a:r>
            <a:r>
              <a:rPr lang="en-US" sz="3600" b="1" u="sng" dirty="0">
                <a:latin typeface="Candara"/>
              </a:rPr>
              <a:t>ApplyTexas.org </a:t>
            </a:r>
            <a:r>
              <a:rPr lang="en-US" sz="3600" dirty="0">
                <a:latin typeface="Candara"/>
              </a:rPr>
              <a:t>now</a:t>
            </a:r>
          </a:p>
          <a:p>
            <a:pPr marL="0" indent="0" algn="ctr">
              <a:lnSpc>
                <a:spcPct val="90000"/>
              </a:lnSpc>
              <a:buNone/>
            </a:pPr>
            <a:r>
              <a:rPr lang="en-US" sz="3600" dirty="0">
                <a:latin typeface="Candara" panose="020E0502030303020204" pitchFamily="34" charset="0"/>
              </a:rPr>
              <a:t> </a:t>
            </a:r>
          </a:p>
          <a:p>
            <a:pPr marL="0" indent="0" algn="ctr">
              <a:lnSpc>
                <a:spcPct val="90000"/>
              </a:lnSpc>
              <a:buNone/>
            </a:pPr>
            <a:r>
              <a:rPr lang="en-US" sz="3600" b="1" dirty="0">
                <a:solidFill>
                  <a:srgbClr val="FFFF00"/>
                </a:solidFill>
                <a:latin typeface="Candara" panose="020E0502030303020204" pitchFamily="34" charset="0"/>
              </a:rPr>
              <a:t>Dual Credit Paperwork due – May 12, 2023</a:t>
            </a:r>
          </a:p>
          <a:p>
            <a:pPr marL="0" indent="0" algn="ctr">
              <a:lnSpc>
                <a:spcPct val="90000"/>
              </a:lnSpc>
              <a:buNone/>
            </a:pPr>
            <a:r>
              <a:rPr lang="en-US" sz="3600" b="1" dirty="0">
                <a:solidFill>
                  <a:srgbClr val="FFFF00"/>
                </a:solidFill>
                <a:latin typeface="Candara" panose="020E0502030303020204" pitchFamily="34" charset="0"/>
              </a:rPr>
              <a:t>Must be TSI Complete – May 5, 2023</a:t>
            </a:r>
          </a:p>
          <a:p>
            <a:pPr marL="0" indent="0" algn="ctr">
              <a:lnSpc>
                <a:spcPct val="90000"/>
              </a:lnSpc>
              <a:buNone/>
            </a:pPr>
            <a:r>
              <a:rPr lang="en-US" sz="3600" b="1" dirty="0">
                <a:solidFill>
                  <a:srgbClr val="FFFF00"/>
                </a:solidFill>
                <a:latin typeface="Candara"/>
              </a:rPr>
              <a:t>Payment Deadline </a:t>
            </a:r>
            <a:r>
              <a:rPr lang="en-US" sz="3600" b="1">
                <a:solidFill>
                  <a:srgbClr val="FFFF00"/>
                </a:solidFill>
                <a:latin typeface="Candara"/>
              </a:rPr>
              <a:t>– May 19, 2023</a:t>
            </a:r>
            <a:endParaRPr lang="en-US" sz="3600" b="1" dirty="0">
              <a:solidFill>
                <a:srgbClr val="FFFF00"/>
              </a:solidFill>
              <a:latin typeface="Candara"/>
            </a:endParaRPr>
          </a:p>
          <a:p>
            <a:pPr marL="0" indent="0" algn="ctr">
              <a:lnSpc>
                <a:spcPct val="90000"/>
              </a:lnSpc>
              <a:buNone/>
            </a:pPr>
            <a:endParaRPr lang="en-US" sz="3600" dirty="0">
              <a:solidFill>
                <a:srgbClr val="FFFF00"/>
              </a:solidFill>
              <a:latin typeface="Candara" panose="020E0502030303020204" pitchFamily="34" charset="0"/>
            </a:endParaRPr>
          </a:p>
          <a:p>
            <a:pPr marL="0" indent="0" algn="ctr">
              <a:lnSpc>
                <a:spcPct val="90000"/>
              </a:lnSpc>
              <a:buNone/>
            </a:pPr>
            <a:r>
              <a:rPr lang="en-US" sz="2400" b="1" dirty="0">
                <a:solidFill>
                  <a:srgbClr val="FFFF00"/>
                </a:solidFill>
                <a:latin typeface="Candara"/>
              </a:rPr>
              <a:t>Summer classes May 2, 2023 by 7pm</a:t>
            </a:r>
          </a:p>
          <a:p>
            <a:pPr marL="0" indent="0" algn="ctr">
              <a:lnSpc>
                <a:spcPct val="90000"/>
              </a:lnSpc>
              <a:buNone/>
            </a:pPr>
            <a:r>
              <a:rPr lang="en-US" sz="2400" b="1" dirty="0">
                <a:solidFill>
                  <a:srgbClr val="FFFF00"/>
                </a:solidFill>
                <a:latin typeface="Candara"/>
              </a:rPr>
              <a:t>Fall classes May 19, 2023 by 4pm</a:t>
            </a:r>
            <a:endParaRPr lang="en-US" sz="2400" dirty="0">
              <a:solidFill>
                <a:srgbClr val="FFFF00"/>
              </a:solidFill>
              <a:latin typeface="Candara" panose="020E0502030303020204" pitchFamily="34" charset="0"/>
            </a:endParaRPr>
          </a:p>
          <a:p>
            <a:pPr marL="0" indent="0" algn="ctr">
              <a:lnSpc>
                <a:spcPct val="90000"/>
              </a:lnSpc>
              <a:buNone/>
            </a:pPr>
            <a:endParaRPr lang="en-US" sz="2400" dirty="0">
              <a:latin typeface="Candara" panose="020E0502030303020204" pitchFamily="34" charset="0"/>
            </a:endParaRPr>
          </a:p>
          <a:p>
            <a:pPr marL="0" lvl="0" indent="0" algn="l" rtl="0">
              <a:lnSpc>
                <a:spcPct val="80000"/>
              </a:lnSpc>
              <a:spcBef>
                <a:spcPts val="1000"/>
              </a:spcBef>
              <a:spcAft>
                <a:spcPts val="0"/>
              </a:spcAft>
              <a:buClr>
                <a:schemeClr val="lt1"/>
              </a:buClr>
              <a:buSzPts val="2400"/>
              <a:buNone/>
            </a:pPr>
            <a:endParaRPr sz="2400" baseline="30000" dirty="0">
              <a:solidFill>
                <a:schemeClr val="lt1"/>
              </a:solidFill>
              <a:latin typeface="Candara" panose="020E0502030303020204" pitchFamily="34" charset="0"/>
              <a:ea typeface="Arial"/>
              <a:cs typeface="Arial"/>
              <a:sym typeface="Arial"/>
            </a:endParaRPr>
          </a:p>
        </p:txBody>
      </p:sp>
      <p:pic>
        <p:nvPicPr>
          <p:cNvPr id="4" name="Picture 3">
            <a:extLst>
              <a:ext uri="{FF2B5EF4-FFF2-40B4-BE49-F238E27FC236}">
                <a16:creationId xmlns:a16="http://schemas.microsoft.com/office/drawing/2014/main" id="{77A881F5-88BC-46BD-8653-BE62ADC17418}"/>
              </a:ext>
            </a:extLst>
          </p:cNvPr>
          <p:cNvPicPr>
            <a:picLocks noChangeAspect="1"/>
          </p:cNvPicPr>
          <p:nvPr/>
        </p:nvPicPr>
        <p:blipFill>
          <a:blip r:embed="rId3"/>
          <a:stretch>
            <a:fillRect/>
          </a:stretch>
        </p:blipFill>
        <p:spPr>
          <a:xfrm>
            <a:off x="11277600" y="6156086"/>
            <a:ext cx="695060" cy="549514"/>
          </a:xfrm>
          <a:prstGeom prst="rect">
            <a:avLst/>
          </a:prstGeom>
        </p:spPr>
      </p:pic>
    </p:spTree>
    <p:extLst>
      <p:ext uri="{BB962C8B-B14F-4D97-AF65-F5344CB8AC3E}">
        <p14:creationId xmlns:p14="http://schemas.microsoft.com/office/powerpoint/2010/main" val="665448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
        <p:cNvGrpSpPr/>
        <p:nvPr/>
      </p:nvGrpSpPr>
      <p:grpSpPr>
        <a:xfrm>
          <a:off x="0" y="0"/>
          <a:ext cx="0" cy="0"/>
          <a:chOff x="0" y="0"/>
          <a:chExt cx="0" cy="0"/>
        </a:xfrm>
      </p:grpSpPr>
      <p:sp>
        <p:nvSpPr>
          <p:cNvPr id="3" name="TextBox 2"/>
          <p:cNvSpPr txBox="1"/>
          <p:nvPr/>
        </p:nvSpPr>
        <p:spPr>
          <a:xfrm>
            <a:off x="6445190" y="2490991"/>
            <a:ext cx="4558129" cy="1446550"/>
          </a:xfrm>
          <a:prstGeom prst="rect">
            <a:avLst/>
          </a:prstGeom>
          <a:noFill/>
        </p:spPr>
        <p:txBody>
          <a:bodyPr wrap="square" lIns="91440" tIns="45720" rIns="91440" bIns="45720" rtlCol="0" anchor="t">
            <a:spAutoFit/>
          </a:bodyPr>
          <a:lstStyle/>
          <a:p>
            <a:pPr algn="ctr"/>
            <a:r>
              <a:rPr lang="en-US" sz="2000" dirty="0">
                <a:solidFill>
                  <a:schemeClr val="bg1"/>
                </a:solidFill>
                <a:latin typeface="Candara" panose="020E0502030303020204" pitchFamily="34" charset="0"/>
                <a:ea typeface="Adobe Gothic Std B" panose="020B0800000000000000" pitchFamily="34" charset="-128"/>
                <a:hlinkClick r:id="rId3"/>
              </a:rPr>
              <a:t>www.collin.edu/express/dualcredit</a:t>
            </a:r>
            <a:r>
              <a:rPr lang="en-US" sz="2000" dirty="0">
                <a:solidFill>
                  <a:schemeClr val="bg1"/>
                </a:solidFill>
                <a:latin typeface="Candara" panose="020E0502030303020204" pitchFamily="34" charset="0"/>
                <a:ea typeface="Adobe Gothic Std B" panose="020B0800000000000000" pitchFamily="34" charset="-128"/>
              </a:rPr>
              <a:t> </a:t>
            </a:r>
            <a:br>
              <a:rPr lang="en-US" sz="2000" dirty="0">
                <a:solidFill>
                  <a:schemeClr val="bg1"/>
                </a:solidFill>
                <a:latin typeface="Candara" panose="020E0502030303020204" pitchFamily="34" charset="0"/>
                <a:ea typeface="Adobe Gothic Std B" panose="020B0800000000000000" pitchFamily="34" charset="-128"/>
              </a:rPr>
            </a:br>
            <a:endParaRPr lang="en-US" sz="2000" dirty="0">
              <a:solidFill>
                <a:schemeClr val="bg1"/>
              </a:solidFill>
              <a:latin typeface="Candara" panose="020E0502030303020204" pitchFamily="34" charset="0"/>
              <a:ea typeface="Adobe Gothic Std B" panose="020B0800000000000000" pitchFamily="34" charset="-128"/>
            </a:endParaRPr>
          </a:p>
          <a:p>
            <a:pPr algn="ctr"/>
            <a:r>
              <a:rPr lang="en-US" sz="2400" dirty="0">
                <a:solidFill>
                  <a:schemeClr val="bg1"/>
                </a:solidFill>
                <a:latin typeface="Candara"/>
                <a:ea typeface="Adobe Gothic Std B"/>
              </a:rPr>
              <a:t>469.365.1850 </a:t>
            </a:r>
            <a:endParaRPr lang="en-US" sz="2400" dirty="0">
              <a:solidFill>
                <a:schemeClr val="bg1"/>
              </a:solidFill>
              <a:latin typeface="Candara" panose="020E0502030303020204" pitchFamily="34" charset="0"/>
              <a:ea typeface="Adobe Gothic Std B" panose="020B0800000000000000" pitchFamily="34" charset="-128"/>
            </a:endParaRPr>
          </a:p>
          <a:p>
            <a:pPr algn="ctr"/>
            <a:r>
              <a:rPr lang="en-US" sz="2400" dirty="0">
                <a:solidFill>
                  <a:schemeClr val="bg1"/>
                </a:solidFill>
                <a:latin typeface="Candara" panose="020E0502030303020204" pitchFamily="34" charset="0"/>
                <a:ea typeface="Adobe Gothic Std B" panose="020B0800000000000000" pitchFamily="34" charset="-128"/>
                <a:hlinkClick r:id="rId4"/>
              </a:rPr>
              <a:t>dualcredit@collin.edu</a:t>
            </a:r>
            <a:r>
              <a:rPr lang="en-US" sz="2400" dirty="0">
                <a:solidFill>
                  <a:schemeClr val="bg1"/>
                </a:solidFill>
                <a:latin typeface="Candara" panose="020E0502030303020204" pitchFamily="34" charset="0"/>
                <a:ea typeface="Adobe Gothic Std B" panose="020B0800000000000000" pitchFamily="34" charset="-128"/>
              </a:rPr>
              <a:t> </a:t>
            </a:r>
          </a:p>
        </p:txBody>
      </p:sp>
      <p:sp>
        <p:nvSpPr>
          <p:cNvPr id="5" name="TextBox 4"/>
          <p:cNvSpPr txBox="1"/>
          <p:nvPr/>
        </p:nvSpPr>
        <p:spPr>
          <a:xfrm>
            <a:off x="6335485" y="364034"/>
            <a:ext cx="4777540" cy="923330"/>
          </a:xfrm>
          <a:prstGeom prst="rect">
            <a:avLst/>
          </a:prstGeom>
          <a:noFill/>
        </p:spPr>
        <p:txBody>
          <a:bodyPr wrap="square" rtlCol="0">
            <a:spAutoFit/>
          </a:bodyPr>
          <a:lstStyle/>
          <a:p>
            <a:pPr algn="ctr"/>
            <a:r>
              <a:rPr lang="en-US" sz="5400" b="1" dirty="0">
                <a:solidFill>
                  <a:schemeClr val="bg1"/>
                </a:solidFill>
                <a:latin typeface="+mj-lt"/>
                <a:ea typeface="Adobe Gothic Std B" panose="020B0800000000000000" pitchFamily="34" charset="-128"/>
              </a:rPr>
              <a:t>Questions?</a:t>
            </a:r>
          </a:p>
        </p:txBody>
      </p:sp>
      <p:pic>
        <p:nvPicPr>
          <p:cNvPr id="2" name="Picture 1"/>
          <p:cNvPicPr>
            <a:picLocks noChangeAspect="1"/>
          </p:cNvPicPr>
          <p:nvPr/>
        </p:nvPicPr>
        <p:blipFill>
          <a:blip r:embed="rId5" cstate="print">
            <a:biLevel thresh="5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823085" y="5141168"/>
            <a:ext cx="1597068" cy="1295400"/>
          </a:xfrm>
          <a:prstGeom prst="rect">
            <a:avLst/>
          </a:prstGeom>
        </p:spPr>
      </p:pic>
      <p:sp>
        <p:nvSpPr>
          <p:cNvPr id="4" name="Rectangle 3">
            <a:extLst>
              <a:ext uri="{FF2B5EF4-FFF2-40B4-BE49-F238E27FC236}">
                <a16:creationId xmlns:a16="http://schemas.microsoft.com/office/drawing/2014/main" id="{C032D828-1D4A-4A3F-B562-D472ACBBFEC0}"/>
              </a:ext>
            </a:extLst>
          </p:cNvPr>
          <p:cNvSpPr/>
          <p:nvPr/>
        </p:nvSpPr>
        <p:spPr>
          <a:xfrm>
            <a:off x="4548768" y="0"/>
            <a:ext cx="5566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F3426D1-DC4E-4AA7-B471-9113D369D1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4554141" cy="6858000"/>
          </a:xfrm>
          <a:prstGeom prst="rect">
            <a:avLst/>
          </a:prstGeom>
        </p:spPr>
      </p:pic>
    </p:spTree>
    <p:extLst>
      <p:ext uri="{BB962C8B-B14F-4D97-AF65-F5344CB8AC3E}">
        <p14:creationId xmlns:p14="http://schemas.microsoft.com/office/powerpoint/2010/main" val="47030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292"/>
        <p:cNvGrpSpPr/>
        <p:nvPr/>
      </p:nvGrpSpPr>
      <p:grpSpPr>
        <a:xfrm>
          <a:off x="0" y="0"/>
          <a:ext cx="0" cy="0"/>
          <a:chOff x="0" y="0"/>
          <a:chExt cx="0" cy="0"/>
        </a:xfrm>
      </p:grpSpPr>
      <p:sp>
        <p:nvSpPr>
          <p:cNvPr id="293" name="Google Shape;293;p5"/>
          <p:cNvSpPr txBox="1"/>
          <p:nvPr/>
        </p:nvSpPr>
        <p:spPr>
          <a:xfrm>
            <a:off x="1828800" y="152400"/>
            <a:ext cx="899160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chemeClr val="lt1"/>
                </a:solidFill>
                <a:latin typeface="Trebuchet MS"/>
                <a:ea typeface="Trebuchet MS"/>
                <a:cs typeface="Trebuchet MS"/>
                <a:sym typeface="Trebuchet MS"/>
              </a:rPr>
              <a:t>Dual Credit Courses are Transferable to Most </a:t>
            </a:r>
            <a:r>
              <a:rPr lang="en-US" sz="2800" b="0" i="0" u="sng" strike="noStrike" cap="none">
                <a:solidFill>
                  <a:schemeClr val="lt1"/>
                </a:solidFill>
                <a:latin typeface="Trebuchet MS"/>
                <a:ea typeface="Trebuchet MS"/>
                <a:cs typeface="Trebuchet MS"/>
                <a:sym typeface="Trebuchet MS"/>
              </a:rPr>
              <a:t>Public</a:t>
            </a:r>
            <a:r>
              <a:rPr lang="en-US" sz="2800" b="0" i="0" u="none" strike="noStrike" cap="none">
                <a:solidFill>
                  <a:schemeClr val="lt1"/>
                </a:solidFill>
                <a:latin typeface="Trebuchet MS"/>
                <a:ea typeface="Trebuchet MS"/>
                <a:cs typeface="Trebuchet MS"/>
                <a:sym typeface="Trebuchet MS"/>
              </a:rPr>
              <a:t>           </a:t>
            </a:r>
            <a:endParaRPr/>
          </a:p>
          <a:p>
            <a:pPr marL="0" marR="0" lvl="0" indent="0" algn="ctr" rtl="0">
              <a:spcBef>
                <a:spcPts val="0"/>
              </a:spcBef>
              <a:spcAft>
                <a:spcPts val="0"/>
              </a:spcAft>
              <a:buNone/>
            </a:pPr>
            <a:r>
              <a:rPr lang="en-US" sz="2800" b="0" i="0" u="none" strike="noStrike" cap="none">
                <a:solidFill>
                  <a:schemeClr val="lt1"/>
                </a:solidFill>
                <a:latin typeface="Trebuchet MS"/>
                <a:ea typeface="Trebuchet MS"/>
                <a:cs typeface="Trebuchet MS"/>
                <a:sym typeface="Trebuchet MS"/>
              </a:rPr>
              <a:t>Four-Year Colleges and Universities in Texas.</a:t>
            </a:r>
            <a:endParaRPr/>
          </a:p>
        </p:txBody>
      </p:sp>
      <p:sp>
        <p:nvSpPr>
          <p:cNvPr id="294" name="Google Shape;294;p5"/>
          <p:cNvSpPr txBox="1"/>
          <p:nvPr/>
        </p:nvSpPr>
        <p:spPr>
          <a:xfrm>
            <a:off x="1676400" y="1219200"/>
            <a:ext cx="868679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0" i="0" u="none" strike="noStrike" cap="none">
                <a:solidFill>
                  <a:schemeClr val="lt1"/>
                </a:solidFill>
                <a:latin typeface="Candara"/>
                <a:ea typeface="Candara"/>
                <a:cs typeface="Candara"/>
                <a:sym typeface="Candara"/>
              </a:rPr>
              <a:t>*Students are responsible for determining if transfer institution will accept their credits*</a:t>
            </a:r>
            <a:endParaRPr/>
          </a:p>
        </p:txBody>
      </p:sp>
      <p:grpSp>
        <p:nvGrpSpPr>
          <p:cNvPr id="295" name="Google Shape;295;p5"/>
          <p:cNvGrpSpPr/>
          <p:nvPr/>
        </p:nvGrpSpPr>
        <p:grpSpPr>
          <a:xfrm>
            <a:off x="1172855" y="1600200"/>
            <a:ext cx="9846291" cy="5105400"/>
            <a:chOff x="1000915" y="1371601"/>
            <a:chExt cx="8839199" cy="4229959"/>
          </a:xfrm>
        </p:grpSpPr>
        <p:pic>
          <p:nvPicPr>
            <p:cNvPr id="296" name="Google Shape;296;p5"/>
            <p:cNvPicPr preferRelativeResize="0"/>
            <p:nvPr/>
          </p:nvPicPr>
          <p:blipFill rotWithShape="1">
            <a:blip r:embed="rId3">
              <a:alphaModFix/>
            </a:blip>
            <a:srcRect l="2734" t="10663" r="3942" b="8581"/>
            <a:stretch/>
          </p:blipFill>
          <p:spPr>
            <a:xfrm>
              <a:off x="1000915" y="1371601"/>
              <a:ext cx="8839199" cy="4229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7" name="Google Shape;297;p5" descr="https://twu.edu/media/images/marketing-communication/Page-7-Stacked-Lockup-No-Box.png"/>
            <p:cNvPicPr preferRelativeResize="0"/>
            <p:nvPr/>
          </p:nvPicPr>
          <p:blipFill rotWithShape="1">
            <a:blip r:embed="rId4">
              <a:alphaModFix/>
            </a:blip>
            <a:srcRect l="16396" t="7184" r="18019" b="13258"/>
            <a:stretch/>
          </p:blipFill>
          <p:spPr>
            <a:xfrm>
              <a:off x="6369269" y="2192339"/>
              <a:ext cx="990600" cy="990600"/>
            </a:xfrm>
            <a:prstGeom prst="rect">
              <a:avLst/>
            </a:prstGeom>
            <a:noFill/>
            <a:ln>
              <a:noFill/>
            </a:ln>
          </p:spPr>
        </p:pic>
      </p:grpSp>
      <p:pic>
        <p:nvPicPr>
          <p:cNvPr id="298" name="Google Shape;298;p5"/>
          <p:cNvPicPr preferRelativeResize="0"/>
          <p:nvPr/>
        </p:nvPicPr>
        <p:blipFill rotWithShape="1">
          <a:blip r:embed="rId5">
            <a:alphaModFix/>
          </a:blip>
          <a:srcRect/>
          <a:stretch/>
        </p:blipFill>
        <p:spPr>
          <a:xfrm>
            <a:off x="11277600" y="6156086"/>
            <a:ext cx="695060" cy="5495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302"/>
        <p:cNvGrpSpPr/>
        <p:nvPr/>
      </p:nvGrpSpPr>
      <p:grpSpPr>
        <a:xfrm>
          <a:off x="0" y="0"/>
          <a:ext cx="0" cy="0"/>
          <a:chOff x="0" y="0"/>
          <a:chExt cx="0" cy="0"/>
        </a:xfrm>
      </p:grpSpPr>
      <p:sp>
        <p:nvSpPr>
          <p:cNvPr id="303" name="Google Shape;303;p6"/>
          <p:cNvSpPr txBox="1">
            <a:spLocks noGrp="1"/>
          </p:cNvSpPr>
          <p:nvPr>
            <p:ph type="ctrTitle"/>
          </p:nvPr>
        </p:nvSpPr>
        <p:spPr>
          <a:xfrm>
            <a:off x="914400" y="685800"/>
            <a:ext cx="10363200" cy="830997"/>
          </a:xfrm>
          <a:prstGeom prst="rect">
            <a:avLst/>
          </a:prstGeom>
          <a:noFill/>
          <a:ln>
            <a:noFill/>
          </a:ln>
        </p:spPr>
        <p:txBody>
          <a:bodyPr spcFirstLastPara="1" wrap="square" lIns="91425" tIns="45700" rIns="91425" bIns="45700" anchor="ctr" anchorCtr="0">
            <a:spAutoFit/>
          </a:bodyPr>
          <a:lstStyle/>
          <a:p>
            <a:pPr marL="0" lvl="0" indent="0" algn="ctr" rtl="0">
              <a:spcBef>
                <a:spcPts val="0"/>
              </a:spcBef>
              <a:spcAft>
                <a:spcPts val="0"/>
              </a:spcAft>
              <a:buClr>
                <a:schemeClr val="lt1"/>
              </a:buClr>
              <a:buSzPts val="4800"/>
              <a:buFont typeface="Trebuchet MS"/>
              <a:buNone/>
            </a:pPr>
            <a:r>
              <a:rPr lang="en-US" sz="4800" b="1"/>
              <a:t>All About Dual Credit</a:t>
            </a:r>
            <a:endParaRPr/>
          </a:p>
        </p:txBody>
      </p:sp>
      <p:pic>
        <p:nvPicPr>
          <p:cNvPr id="304" name="Google Shape;304;p6"/>
          <p:cNvPicPr preferRelativeResize="0"/>
          <p:nvPr/>
        </p:nvPicPr>
        <p:blipFill rotWithShape="1">
          <a:blip r:embed="rId3">
            <a:alphaModFix/>
          </a:blip>
          <a:srcRect/>
          <a:stretch/>
        </p:blipFill>
        <p:spPr>
          <a:xfrm>
            <a:off x="11277600" y="258643"/>
            <a:ext cx="695060" cy="549514"/>
          </a:xfrm>
          <a:prstGeom prst="rect">
            <a:avLst/>
          </a:prstGeom>
          <a:noFill/>
          <a:ln>
            <a:noFill/>
          </a:ln>
        </p:spPr>
      </p:pic>
      <p:pic>
        <p:nvPicPr>
          <p:cNvPr id="305" name="Google Shape;305;p6" descr="https://www.kuder.com/webres/Image/blog/MCS_BestPractice_HighSchool_Kuder.jpg"/>
          <p:cNvPicPr preferRelativeResize="0"/>
          <p:nvPr/>
        </p:nvPicPr>
        <p:blipFill rotWithShape="1">
          <a:blip r:embed="rId4">
            <a:alphaModFix/>
          </a:blip>
          <a:srcRect t="5455"/>
          <a:stretch/>
        </p:blipFill>
        <p:spPr>
          <a:xfrm>
            <a:off x="1333500" y="1600200"/>
            <a:ext cx="9525000"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311"/>
        <p:cNvGrpSpPr/>
        <p:nvPr/>
      </p:nvGrpSpPr>
      <p:grpSpPr>
        <a:xfrm>
          <a:off x="0" y="0"/>
          <a:ext cx="0" cy="0"/>
          <a:chOff x="0" y="0"/>
          <a:chExt cx="0" cy="0"/>
        </a:xfrm>
      </p:grpSpPr>
      <p:sp>
        <p:nvSpPr>
          <p:cNvPr id="312" name="Google Shape;312;p7"/>
          <p:cNvSpPr txBox="1">
            <a:spLocks noGrp="1"/>
          </p:cNvSpPr>
          <p:nvPr>
            <p:ph type="title"/>
          </p:nvPr>
        </p:nvSpPr>
        <p:spPr>
          <a:xfrm>
            <a:off x="457200" y="0"/>
            <a:ext cx="11734800" cy="1371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5400"/>
              <a:buFont typeface="Trebuchet MS"/>
              <a:buNone/>
            </a:pPr>
            <a:r>
              <a:rPr lang="en-US" sz="5400" b="1"/>
              <a:t>Is Dual Credit Right for You...</a:t>
            </a:r>
            <a:endParaRPr/>
          </a:p>
        </p:txBody>
      </p:sp>
      <p:grpSp>
        <p:nvGrpSpPr>
          <p:cNvPr id="313" name="Google Shape;313;p7"/>
          <p:cNvGrpSpPr/>
          <p:nvPr/>
        </p:nvGrpSpPr>
        <p:grpSpPr>
          <a:xfrm>
            <a:off x="566870" y="1581543"/>
            <a:ext cx="10896598" cy="4691394"/>
            <a:chOff x="228606" y="152405"/>
            <a:chExt cx="10896598" cy="4691394"/>
          </a:xfrm>
        </p:grpSpPr>
        <p:sp>
          <p:nvSpPr>
            <p:cNvPr id="314" name="Google Shape;314;p7"/>
            <p:cNvSpPr/>
            <p:nvPr/>
          </p:nvSpPr>
          <p:spPr>
            <a:xfrm rot="10800000" flipH="1">
              <a:off x="5697655" y="2370065"/>
              <a:ext cx="88013" cy="51827"/>
            </a:xfrm>
            <a:prstGeom prst="ellipse">
              <a:avLst/>
            </a:prstGeom>
            <a:solidFill>
              <a:schemeClr val="accent1">
                <a:alpha val="49803"/>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3428989" y="152405"/>
              <a:ext cx="4488851" cy="9005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txBox="1"/>
            <p:nvPr/>
          </p:nvSpPr>
          <p:spPr>
            <a:xfrm>
              <a:off x="3428989" y="152405"/>
              <a:ext cx="4488851" cy="90054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300"/>
                <a:buFont typeface="Candara"/>
                <a:buNone/>
              </a:pPr>
              <a:r>
                <a:rPr lang="en-US" sz="2300" b="0" i="0" u="none" strike="noStrike" cap="none">
                  <a:solidFill>
                    <a:schemeClr val="lt1"/>
                  </a:solidFill>
                  <a:latin typeface="Candara"/>
                  <a:ea typeface="Candara"/>
                  <a:cs typeface="Candara"/>
                  <a:sym typeface="Candara"/>
                </a:rPr>
                <a:t>The importance of attendance and time management</a:t>
              </a:r>
              <a:endParaRPr/>
            </a:p>
          </p:txBody>
        </p:sp>
        <p:sp>
          <p:nvSpPr>
            <p:cNvPr id="317" name="Google Shape;317;p7"/>
            <p:cNvSpPr/>
            <p:nvPr/>
          </p:nvSpPr>
          <p:spPr>
            <a:xfrm rot="10800000">
              <a:off x="6439120" y="2802889"/>
              <a:ext cx="45710" cy="232511"/>
            </a:xfrm>
            <a:prstGeom prst="ellipse">
              <a:avLst/>
            </a:prstGeom>
            <a:solidFill>
              <a:schemeClr val="accent1">
                <a:alpha val="49803"/>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8112629" y="1482992"/>
              <a:ext cx="3012575" cy="137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txBox="1"/>
            <p:nvPr/>
          </p:nvSpPr>
          <p:spPr>
            <a:xfrm>
              <a:off x="8112629" y="1482992"/>
              <a:ext cx="3012575" cy="1379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200"/>
                <a:buFont typeface="Candara"/>
                <a:buNone/>
              </a:pPr>
              <a:r>
                <a:rPr lang="en-US" sz="2200" b="0" i="0" u="none" strike="noStrike" cap="none">
                  <a:solidFill>
                    <a:schemeClr val="lt1"/>
                  </a:solidFill>
                  <a:latin typeface="Candara"/>
                  <a:ea typeface="Candara"/>
                  <a:cs typeface="Candara"/>
                  <a:sym typeface="Candara"/>
                </a:rPr>
                <a:t>Maturity for subject matter and college classroom environment</a:t>
              </a:r>
              <a:endParaRPr/>
            </a:p>
          </p:txBody>
        </p:sp>
        <p:sp>
          <p:nvSpPr>
            <p:cNvPr id="320" name="Google Shape;320;p7"/>
            <p:cNvSpPr/>
            <p:nvPr/>
          </p:nvSpPr>
          <p:spPr>
            <a:xfrm>
              <a:off x="6079048" y="2574285"/>
              <a:ext cx="87615" cy="64760"/>
            </a:xfrm>
            <a:prstGeom prst="ellipse">
              <a:avLst/>
            </a:prstGeom>
            <a:solidFill>
              <a:schemeClr val="accent1">
                <a:alpha val="49803"/>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7989111" y="3464199"/>
              <a:ext cx="2297892" cy="137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txBox="1"/>
            <p:nvPr/>
          </p:nvSpPr>
          <p:spPr>
            <a:xfrm>
              <a:off x="7989111" y="3464199"/>
              <a:ext cx="2297892" cy="1379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200"/>
                <a:buFont typeface="Candara"/>
                <a:buNone/>
              </a:pPr>
              <a:r>
                <a:rPr lang="en-US" sz="2200" b="0" i="0" u="none" strike="noStrike" cap="none">
                  <a:solidFill>
                    <a:schemeClr val="lt1"/>
                  </a:solidFill>
                  <a:latin typeface="Candara"/>
                  <a:ea typeface="Candara"/>
                  <a:cs typeface="Candara"/>
                  <a:sym typeface="Candara"/>
                </a:rPr>
                <a:t>Get to know your course syllabus and instructor</a:t>
              </a:r>
              <a:endParaRPr/>
            </a:p>
          </p:txBody>
        </p:sp>
        <p:sp>
          <p:nvSpPr>
            <p:cNvPr id="323" name="Google Shape;323;p7"/>
            <p:cNvSpPr/>
            <p:nvPr/>
          </p:nvSpPr>
          <p:spPr>
            <a:xfrm>
              <a:off x="6166673" y="3107684"/>
              <a:ext cx="87634" cy="240028"/>
            </a:xfrm>
            <a:prstGeom prst="ellipse">
              <a:avLst/>
            </a:prstGeom>
            <a:solidFill>
              <a:schemeClr val="accent1">
                <a:alpha val="49803"/>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95404" y="3297943"/>
              <a:ext cx="1969312" cy="137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txBox="1"/>
            <p:nvPr/>
          </p:nvSpPr>
          <p:spPr>
            <a:xfrm>
              <a:off x="1295404" y="3297943"/>
              <a:ext cx="1969312" cy="1379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200"/>
                <a:buFont typeface="Candara"/>
                <a:buNone/>
              </a:pPr>
              <a:r>
                <a:rPr lang="en-US" sz="2200" b="0" i="0" u="none" strike="noStrike" cap="none">
                  <a:solidFill>
                    <a:schemeClr val="lt1"/>
                  </a:solidFill>
                  <a:latin typeface="Candara"/>
                  <a:ea typeface="Candara"/>
                  <a:cs typeface="Candara"/>
                  <a:sym typeface="Candara"/>
                </a:rPr>
                <a:t>Drop/Withdraw deadlines</a:t>
              </a:r>
              <a:endParaRPr/>
            </a:p>
          </p:txBody>
        </p:sp>
        <p:sp>
          <p:nvSpPr>
            <p:cNvPr id="326" name="Google Shape;326;p7"/>
            <p:cNvSpPr/>
            <p:nvPr/>
          </p:nvSpPr>
          <p:spPr>
            <a:xfrm>
              <a:off x="3722519" y="1219201"/>
              <a:ext cx="3821281" cy="3557620"/>
            </a:xfrm>
            <a:prstGeom prst="ellipse">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228606" y="1240541"/>
              <a:ext cx="3188494" cy="137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txBox="1"/>
            <p:nvPr/>
          </p:nvSpPr>
          <p:spPr>
            <a:xfrm>
              <a:off x="228606" y="1240541"/>
              <a:ext cx="3188494" cy="1379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lt1"/>
                </a:buClr>
                <a:buSzPts val="2200"/>
                <a:buFont typeface="Candara"/>
                <a:buNone/>
              </a:pPr>
              <a:r>
                <a:rPr lang="en-US" sz="2200" b="0" i="0" u="none" strike="noStrike" cap="none">
                  <a:solidFill>
                    <a:schemeClr val="lt1"/>
                  </a:solidFill>
                  <a:latin typeface="Candara"/>
                  <a:ea typeface="Candara"/>
                  <a:cs typeface="Candara"/>
                  <a:sym typeface="Candara"/>
                </a:rPr>
                <a:t>Student code of conduct</a:t>
              </a:r>
              <a:endParaRPr/>
            </a:p>
          </p:txBody>
        </p:sp>
      </p:grpSp>
      <p:sp>
        <p:nvSpPr>
          <p:cNvPr id="329" name="Google Shape;329;p7"/>
          <p:cNvSpPr/>
          <p:nvPr/>
        </p:nvSpPr>
        <p:spPr>
          <a:xfrm>
            <a:off x="0" y="0"/>
            <a:ext cx="245942" cy="6858000"/>
          </a:xfrm>
          <a:prstGeom prst="rect">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30" name="Google Shape;330;p7"/>
          <p:cNvSpPr/>
          <p:nvPr/>
        </p:nvSpPr>
        <p:spPr>
          <a:xfrm rot="5400000">
            <a:off x="6047263" y="-4731390"/>
            <a:ext cx="45719" cy="12099300"/>
          </a:xfrm>
          <a:prstGeom prst="rect">
            <a:avLst/>
          </a:prstGeom>
          <a:solidFill>
            <a:srgbClr val="4F81B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31" name="Google Shape;331;p7"/>
          <p:cNvPicPr preferRelativeResize="0"/>
          <p:nvPr/>
        </p:nvPicPr>
        <p:blipFill rotWithShape="1">
          <a:blip r:embed="rId4">
            <a:alphaModFix/>
          </a:blip>
          <a:srcRect/>
          <a:stretch/>
        </p:blipFill>
        <p:spPr>
          <a:xfrm>
            <a:off x="11277600" y="6156086"/>
            <a:ext cx="695060" cy="549514"/>
          </a:xfrm>
          <a:prstGeom prst="rect">
            <a:avLst/>
          </a:prstGeom>
          <a:noFill/>
          <a:ln>
            <a:noFill/>
          </a:ln>
        </p:spPr>
      </p:pic>
      <p:sp>
        <p:nvSpPr>
          <p:cNvPr id="22" name="TextBox 21">
            <a:extLst>
              <a:ext uri="{FF2B5EF4-FFF2-40B4-BE49-F238E27FC236}">
                <a16:creationId xmlns:a16="http://schemas.microsoft.com/office/drawing/2014/main" id="{F05C128E-62F6-4DE9-B562-EC91493149F4}"/>
              </a:ext>
            </a:extLst>
          </p:cNvPr>
          <p:cNvSpPr txBox="1"/>
          <p:nvPr/>
        </p:nvSpPr>
        <p:spPr>
          <a:xfrm>
            <a:off x="3809989" y="2370769"/>
            <a:ext cx="4876800" cy="276999"/>
          </a:xfrm>
          <a:prstGeom prst="rect">
            <a:avLst/>
          </a:prstGeom>
          <a:noFill/>
        </p:spPr>
        <p:txBody>
          <a:bodyPr wrap="square" rtlCol="0">
            <a:spAutoFit/>
          </a:bodyPr>
          <a:lstStyle/>
          <a:p>
            <a:r>
              <a:rPr lang="en-US" sz="1200">
                <a:solidFill>
                  <a:srgbClr val="FFFF00"/>
                </a:solidFill>
              </a:rPr>
              <a:t>College Professors may deduct points for tardiness or absences.</a:t>
            </a:r>
          </a:p>
        </p:txBody>
      </p:sp>
      <p:sp>
        <p:nvSpPr>
          <p:cNvPr id="23" name="TextBox 22">
            <a:extLst>
              <a:ext uri="{FF2B5EF4-FFF2-40B4-BE49-F238E27FC236}">
                <a16:creationId xmlns:a16="http://schemas.microsoft.com/office/drawing/2014/main" id="{FB1517D9-D7DE-4787-BD70-900322A2E30E}"/>
              </a:ext>
            </a:extLst>
          </p:cNvPr>
          <p:cNvSpPr txBox="1"/>
          <p:nvPr/>
        </p:nvSpPr>
        <p:spPr>
          <a:xfrm>
            <a:off x="8805730" y="4019856"/>
            <a:ext cx="2819400" cy="461665"/>
          </a:xfrm>
          <a:prstGeom prst="rect">
            <a:avLst/>
          </a:prstGeom>
          <a:noFill/>
        </p:spPr>
        <p:txBody>
          <a:bodyPr wrap="square" rtlCol="0">
            <a:spAutoFit/>
          </a:bodyPr>
          <a:lstStyle/>
          <a:p>
            <a:r>
              <a:rPr lang="en-US" sz="1200">
                <a:solidFill>
                  <a:srgbClr val="FFFF00"/>
                </a:solidFill>
              </a:rPr>
              <a:t>Professors are entitled to academic freedoms.</a:t>
            </a:r>
          </a:p>
        </p:txBody>
      </p:sp>
      <p:sp>
        <p:nvSpPr>
          <p:cNvPr id="24" name="TextBox 23">
            <a:extLst>
              <a:ext uri="{FF2B5EF4-FFF2-40B4-BE49-F238E27FC236}">
                <a16:creationId xmlns:a16="http://schemas.microsoft.com/office/drawing/2014/main" id="{8840C6DD-B3F9-452D-BD0D-EE720309164A}"/>
              </a:ext>
            </a:extLst>
          </p:cNvPr>
          <p:cNvSpPr txBox="1"/>
          <p:nvPr/>
        </p:nvSpPr>
        <p:spPr>
          <a:xfrm>
            <a:off x="762000" y="3505200"/>
            <a:ext cx="3048000" cy="646331"/>
          </a:xfrm>
          <a:prstGeom prst="rect">
            <a:avLst/>
          </a:prstGeom>
          <a:noFill/>
        </p:spPr>
        <p:txBody>
          <a:bodyPr wrap="square" rtlCol="0">
            <a:spAutoFit/>
          </a:bodyPr>
          <a:lstStyle/>
          <a:p>
            <a:r>
              <a:rPr lang="en-US" sz="1200">
                <a:solidFill>
                  <a:srgbClr val="FFFF00"/>
                </a:solidFill>
              </a:rPr>
              <a:t>Students are expected to behave in a respectful manner. </a:t>
            </a:r>
          </a:p>
          <a:p>
            <a:r>
              <a:rPr lang="en-US" sz="1200">
                <a:solidFill>
                  <a:srgbClr val="FFFF00"/>
                </a:solidFill>
              </a:rPr>
              <a:t>Plagiarism will result in disciplinary action.  </a:t>
            </a:r>
          </a:p>
        </p:txBody>
      </p:sp>
      <p:sp>
        <p:nvSpPr>
          <p:cNvPr id="25" name="TextBox 24">
            <a:extLst>
              <a:ext uri="{FF2B5EF4-FFF2-40B4-BE49-F238E27FC236}">
                <a16:creationId xmlns:a16="http://schemas.microsoft.com/office/drawing/2014/main" id="{B9D90D45-7257-4A2B-B862-0B17AB73C028}"/>
              </a:ext>
            </a:extLst>
          </p:cNvPr>
          <p:cNvSpPr txBox="1"/>
          <p:nvPr/>
        </p:nvSpPr>
        <p:spPr>
          <a:xfrm>
            <a:off x="1622082" y="5705200"/>
            <a:ext cx="2209800" cy="276999"/>
          </a:xfrm>
          <a:prstGeom prst="rect">
            <a:avLst/>
          </a:prstGeom>
          <a:noFill/>
        </p:spPr>
        <p:txBody>
          <a:bodyPr wrap="square" rtlCol="0">
            <a:spAutoFit/>
          </a:bodyPr>
          <a:lstStyle/>
          <a:p>
            <a:r>
              <a:rPr lang="en-US" sz="1200">
                <a:solidFill>
                  <a:srgbClr val="FFFF00"/>
                </a:solidFill>
              </a:rPr>
              <a:t>Did you take on too much?</a:t>
            </a:r>
          </a:p>
        </p:txBody>
      </p:sp>
      <p:sp>
        <p:nvSpPr>
          <p:cNvPr id="26" name="TextBox 25">
            <a:extLst>
              <a:ext uri="{FF2B5EF4-FFF2-40B4-BE49-F238E27FC236}">
                <a16:creationId xmlns:a16="http://schemas.microsoft.com/office/drawing/2014/main" id="{9E6EEDBC-B6CB-40B3-85E0-0F514AC4F4B5}"/>
              </a:ext>
            </a:extLst>
          </p:cNvPr>
          <p:cNvSpPr txBox="1"/>
          <p:nvPr/>
        </p:nvSpPr>
        <p:spPr>
          <a:xfrm>
            <a:off x="8686789" y="5982199"/>
            <a:ext cx="2057400" cy="307777"/>
          </a:xfrm>
          <a:prstGeom prst="rect">
            <a:avLst/>
          </a:prstGeom>
          <a:noFill/>
        </p:spPr>
        <p:txBody>
          <a:bodyPr wrap="square" rtlCol="0">
            <a:spAutoFit/>
          </a:bodyPr>
          <a:lstStyle/>
          <a:p>
            <a:r>
              <a:rPr lang="en-US" sz="1400" b="1">
                <a:solidFill>
                  <a:srgbClr val="FFFF00"/>
                </a:solidFill>
              </a:rPr>
              <a:t>Best College Tip!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205205F6-B612-853D-2411-2014E44CFDBB}"/>
              </a:ext>
            </a:extLst>
          </p:cNvPr>
          <p:cNvPicPr>
            <a:picLocks noChangeAspect="1"/>
          </p:cNvPicPr>
          <p:nvPr/>
        </p:nvPicPr>
        <p:blipFill>
          <a:blip r:embed="rId2"/>
          <a:stretch>
            <a:fillRect/>
          </a:stretch>
        </p:blipFill>
        <p:spPr>
          <a:xfrm>
            <a:off x="361168" y="35668"/>
            <a:ext cx="11407033" cy="6296062"/>
          </a:xfrm>
          <a:prstGeom prst="rect">
            <a:avLst/>
          </a:prstGeom>
        </p:spPr>
      </p:pic>
    </p:spTree>
    <p:extLst>
      <p:ext uri="{BB962C8B-B14F-4D97-AF65-F5344CB8AC3E}">
        <p14:creationId xmlns:p14="http://schemas.microsoft.com/office/powerpoint/2010/main" val="1463339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F99"/>
        </a:solidFill>
        <a:effectLst/>
      </p:bgPr>
    </p:bg>
    <p:spTree>
      <p:nvGrpSpPr>
        <p:cNvPr id="1" name="Shape 338"/>
        <p:cNvGrpSpPr/>
        <p:nvPr/>
      </p:nvGrpSpPr>
      <p:grpSpPr>
        <a:xfrm>
          <a:off x="0" y="0"/>
          <a:ext cx="0" cy="0"/>
          <a:chOff x="0" y="0"/>
          <a:chExt cx="0" cy="0"/>
        </a:xfrm>
      </p:grpSpPr>
      <p:pic>
        <p:nvPicPr>
          <p:cNvPr id="339" name="Google Shape;339;p8"/>
          <p:cNvPicPr preferRelativeResize="0"/>
          <p:nvPr/>
        </p:nvPicPr>
        <p:blipFill rotWithShape="1">
          <a:blip r:embed="rId3">
            <a:alphaModFix/>
          </a:blip>
          <a:srcRect/>
          <a:stretch/>
        </p:blipFill>
        <p:spPr>
          <a:xfrm>
            <a:off x="898199" y="1219199"/>
            <a:ext cx="441960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40" name="Google Shape;340;p8"/>
          <p:cNvSpPr txBox="1"/>
          <p:nvPr/>
        </p:nvSpPr>
        <p:spPr>
          <a:xfrm>
            <a:off x="5181600" y="1255782"/>
            <a:ext cx="6608436" cy="4346433"/>
          </a:xfrm>
          <a:prstGeom prst="rect">
            <a:avLst/>
          </a:prstGeom>
          <a:noFill/>
          <a:ln>
            <a:noFill/>
          </a:ln>
        </p:spPr>
        <p:txBody>
          <a:bodyPr spcFirstLastPara="1" wrap="square" lIns="91425" tIns="45700" rIns="91425" bIns="45700" anchor="t" anchorCtr="0">
            <a:normAutofit/>
          </a:bodyPr>
          <a:lstStyle/>
          <a:p>
            <a:pPr marL="742950" lvl="1" indent="-285750">
              <a:lnSpc>
                <a:spcPct val="90000"/>
              </a:lnSpc>
              <a:buClr>
                <a:srgbClr val="FFFFFF"/>
              </a:buClr>
              <a:buSzPts val="2220"/>
              <a:buFont typeface="Arial"/>
              <a:buChar char="•"/>
            </a:pPr>
            <a:r>
              <a:rPr lang="en-US" sz="2200" b="0" i="0" u="none" strike="noStrike" cap="none">
                <a:solidFill>
                  <a:srgbClr val="FFFFFF"/>
                </a:solidFill>
                <a:latin typeface="Candara"/>
                <a:ea typeface="Candara"/>
                <a:cs typeface="Candara"/>
                <a:sym typeface="Candara"/>
              </a:rPr>
              <a:t>Similar to HIPAA law</a:t>
            </a:r>
            <a:r>
              <a:rPr lang="en-US" sz="2200">
                <a:solidFill>
                  <a:srgbClr val="FFFFFF"/>
                </a:solidFill>
                <a:latin typeface="Candara"/>
                <a:ea typeface="Candara"/>
                <a:cs typeface="Candara"/>
                <a:sym typeface="Candara"/>
              </a:rPr>
              <a:t> </a:t>
            </a:r>
            <a:endParaRPr/>
          </a:p>
          <a:p>
            <a:pPr marL="742950" marR="0" lvl="1" indent="-255905" algn="l" rtl="0">
              <a:lnSpc>
                <a:spcPct val="90000"/>
              </a:lnSpc>
              <a:spcBef>
                <a:spcPts val="0"/>
              </a:spcBef>
              <a:spcAft>
                <a:spcPts val="0"/>
              </a:spcAft>
              <a:buClr>
                <a:schemeClr val="lt1"/>
              </a:buClr>
              <a:buSzPts val="462"/>
              <a:buFont typeface="Arial"/>
              <a:buNone/>
            </a:pPr>
            <a:endParaRPr sz="462" b="0" i="0" u="none" strike="noStrike" cap="none">
              <a:solidFill>
                <a:srgbClr val="FFFFFF"/>
              </a:solidFill>
              <a:latin typeface="Candara"/>
              <a:ea typeface="Candara"/>
              <a:cs typeface="Candara"/>
            </a:endParaRPr>
          </a:p>
          <a:p>
            <a:pPr marL="742950" marR="0" lvl="1" indent="-255905" algn="l" rtl="0">
              <a:lnSpc>
                <a:spcPct val="90000"/>
              </a:lnSpc>
              <a:spcBef>
                <a:spcPts val="0"/>
              </a:spcBef>
              <a:spcAft>
                <a:spcPts val="0"/>
              </a:spcAft>
              <a:buClr>
                <a:schemeClr val="lt1"/>
              </a:buClr>
              <a:buSzPts val="462"/>
              <a:buFont typeface="Arial"/>
              <a:buNone/>
            </a:pPr>
            <a:endParaRPr sz="462" b="0" i="0" u="none" strike="noStrike" cap="none">
              <a:solidFill>
                <a:srgbClr val="FFFFFF"/>
              </a:solidFill>
              <a:latin typeface="Candara"/>
              <a:ea typeface="Candara"/>
              <a:cs typeface="Candara"/>
            </a:endParaRPr>
          </a:p>
          <a:p>
            <a:pPr marL="742950" lvl="1" indent="-285750">
              <a:lnSpc>
                <a:spcPct val="90000"/>
              </a:lnSpc>
              <a:buClr>
                <a:srgbClr val="FFFFFF"/>
              </a:buClr>
              <a:buSzPts val="2220"/>
              <a:buFont typeface="Arial"/>
              <a:buChar char="•"/>
            </a:pPr>
            <a:r>
              <a:rPr lang="en-US" sz="2200" b="0" i="0" u="none" strike="noStrike" cap="none">
                <a:solidFill>
                  <a:srgbClr val="FFFFFF"/>
                </a:solidFill>
                <a:latin typeface="Candara"/>
                <a:ea typeface="Candara"/>
                <a:cs typeface="Candara"/>
                <a:sym typeface="Candara"/>
              </a:rPr>
              <a:t>Federal law that ensures privacy of student educational records</a:t>
            </a:r>
            <a:r>
              <a:rPr lang="en-US" sz="2200">
                <a:solidFill>
                  <a:srgbClr val="FFFFFF"/>
                </a:solidFill>
                <a:latin typeface="Candara"/>
                <a:ea typeface="Candara"/>
                <a:cs typeface="Candara"/>
                <a:sym typeface="Candara"/>
              </a:rPr>
              <a:t>                 </a:t>
            </a:r>
            <a:endParaRPr/>
          </a:p>
          <a:p>
            <a:pPr marL="457200" lvl="1">
              <a:lnSpc>
                <a:spcPct val="90000"/>
              </a:lnSpc>
              <a:buClr>
                <a:srgbClr val="FFFFFF"/>
              </a:buClr>
              <a:buSzPts val="2590"/>
            </a:pPr>
            <a:r>
              <a:rPr lang="en-US" sz="2550" b="0" i="0" u="none" strike="noStrike" cap="none">
                <a:solidFill>
                  <a:srgbClr val="FFFFFF"/>
                </a:solidFill>
                <a:latin typeface="Candara"/>
                <a:ea typeface="Candara"/>
                <a:cs typeface="Candara"/>
                <a:sym typeface="Candara"/>
              </a:rPr>
              <a:t>	</a:t>
            </a:r>
            <a:r>
              <a:rPr lang="en-US" sz="2550">
                <a:solidFill>
                  <a:srgbClr val="FFFFFF"/>
                </a:solidFill>
                <a:latin typeface="Candara"/>
                <a:ea typeface="Candara"/>
                <a:cs typeface="Candara"/>
                <a:sym typeface="Candara"/>
              </a:rPr>
              <a:t> </a:t>
            </a:r>
            <a:r>
              <a:rPr lang="en-US" sz="2550" b="0" i="0" u="none" strike="noStrike" cap="none">
                <a:solidFill>
                  <a:srgbClr val="FFFFFF"/>
                </a:solidFill>
                <a:latin typeface="Candara"/>
                <a:ea typeface="Candara"/>
                <a:cs typeface="Candara"/>
                <a:sym typeface="Candara"/>
              </a:rPr>
              <a:t> </a:t>
            </a:r>
            <a:r>
              <a:rPr lang="en-US" sz="1250" b="0" i="0" u="none" strike="noStrike" cap="none">
                <a:solidFill>
                  <a:srgbClr val="FFFFFF"/>
                </a:solidFill>
                <a:latin typeface="Candara"/>
                <a:ea typeface="Candara"/>
                <a:cs typeface="Candara"/>
                <a:sym typeface="Candara"/>
              </a:rPr>
              <a:t>(begins when student starts college </a:t>
            </a:r>
            <a:r>
              <a:rPr lang="en-US" sz="1250" b="0" i="0" u="sng" strike="noStrike" cap="none">
                <a:solidFill>
                  <a:srgbClr val="FFFFFF"/>
                </a:solidFill>
                <a:latin typeface="Candara"/>
                <a:ea typeface="Candara"/>
                <a:cs typeface="Candara"/>
                <a:sym typeface="Candara"/>
              </a:rPr>
              <a:t>regardless of age</a:t>
            </a:r>
            <a:r>
              <a:rPr lang="en-US" sz="1250" b="0" i="0" u="none" strike="noStrike" cap="none">
                <a:solidFill>
                  <a:srgbClr val="FFFFFF"/>
                </a:solidFill>
                <a:latin typeface="Candara"/>
                <a:ea typeface="Candara"/>
                <a:cs typeface="Candara"/>
                <a:sym typeface="Candara"/>
              </a:rPr>
              <a:t>)</a:t>
            </a:r>
            <a:r>
              <a:rPr lang="en-US" sz="1250">
                <a:solidFill>
                  <a:srgbClr val="FFFFFF"/>
                </a:solidFill>
                <a:latin typeface="Candara"/>
                <a:ea typeface="Candara"/>
                <a:cs typeface="Candara"/>
                <a:sym typeface="Candara"/>
              </a:rPr>
              <a:t> </a:t>
            </a:r>
            <a:endParaRPr/>
          </a:p>
          <a:p>
            <a:pPr marL="742950" marR="0" lvl="1" indent="-179705" algn="l" rtl="0">
              <a:lnSpc>
                <a:spcPct val="90000"/>
              </a:lnSpc>
              <a:spcBef>
                <a:spcPts val="0"/>
              </a:spcBef>
              <a:spcAft>
                <a:spcPts val="0"/>
              </a:spcAft>
              <a:buClr>
                <a:schemeClr val="lt1"/>
              </a:buClr>
              <a:buSzPts val="1665"/>
              <a:buFont typeface="Arial"/>
              <a:buNone/>
            </a:pPr>
            <a:endParaRPr sz="1665" b="0" i="0" u="none" strike="noStrike" cap="none">
              <a:solidFill>
                <a:srgbClr val="FFFFFF"/>
              </a:solidFill>
              <a:latin typeface="Candara"/>
              <a:ea typeface="Candara"/>
              <a:cs typeface="Candara"/>
            </a:endParaRPr>
          </a:p>
          <a:p>
            <a:pPr marL="742950" marR="0" lvl="1" indent="-255905" algn="l" rtl="0">
              <a:lnSpc>
                <a:spcPct val="90000"/>
              </a:lnSpc>
              <a:spcBef>
                <a:spcPts val="0"/>
              </a:spcBef>
              <a:spcAft>
                <a:spcPts val="0"/>
              </a:spcAft>
              <a:buClr>
                <a:schemeClr val="lt1"/>
              </a:buClr>
              <a:buSzPts val="462"/>
              <a:buFont typeface="Arial"/>
              <a:buNone/>
            </a:pPr>
            <a:endParaRPr sz="462" b="0" i="0" u="none" strike="noStrike" cap="none">
              <a:solidFill>
                <a:srgbClr val="FFFFFF"/>
              </a:solidFill>
              <a:latin typeface="Candara"/>
              <a:ea typeface="Candara"/>
              <a:cs typeface="Candara"/>
            </a:endParaRPr>
          </a:p>
          <a:p>
            <a:pPr marL="742950" lvl="1" indent="-285750">
              <a:lnSpc>
                <a:spcPct val="90000"/>
              </a:lnSpc>
              <a:buClr>
                <a:srgbClr val="FFFFFF"/>
              </a:buClr>
              <a:buSzPts val="2220"/>
              <a:buFont typeface="Arial"/>
              <a:buChar char="•"/>
            </a:pPr>
            <a:r>
              <a:rPr lang="en-US" sz="2200" b="0" i="0" u="none" strike="noStrike" cap="none">
                <a:solidFill>
                  <a:srgbClr val="FFFFFF"/>
                </a:solidFill>
                <a:latin typeface="Candara"/>
                <a:ea typeface="Candara"/>
                <a:cs typeface="Candara"/>
                <a:sym typeface="Candara"/>
              </a:rPr>
              <a:t>Collin College cannot share grades, course </a:t>
            </a:r>
            <a:r>
              <a:rPr lang="en-US" sz="2200">
                <a:solidFill>
                  <a:srgbClr val="FFFFFF"/>
                </a:solidFill>
                <a:latin typeface="Candara"/>
                <a:ea typeface="Candara"/>
                <a:cs typeface="Candara"/>
                <a:sym typeface="Candara"/>
              </a:rPr>
              <a:t>schedules, or test</a:t>
            </a:r>
            <a:r>
              <a:rPr lang="en-US" sz="2200" b="0" i="0" u="none" strike="noStrike" cap="none">
                <a:solidFill>
                  <a:srgbClr val="FFFFFF"/>
                </a:solidFill>
                <a:latin typeface="Candara"/>
                <a:ea typeface="Candara"/>
                <a:cs typeface="Candara"/>
                <a:sym typeface="Candara"/>
              </a:rPr>
              <a:t> scores </a:t>
            </a:r>
            <a:r>
              <a:rPr lang="en-US" sz="2200">
                <a:solidFill>
                  <a:srgbClr val="FFFFFF"/>
                </a:solidFill>
                <a:latin typeface="Candara"/>
                <a:ea typeface="Candara"/>
                <a:cs typeface="Candara"/>
                <a:sym typeface="Candara"/>
              </a:rPr>
              <a:t>with</a:t>
            </a:r>
            <a:r>
              <a:rPr lang="en-US" sz="2200" b="0" i="0" u="none" strike="noStrike" cap="none">
                <a:solidFill>
                  <a:srgbClr val="FFFFFF"/>
                </a:solidFill>
                <a:latin typeface="Candara"/>
                <a:ea typeface="Candara"/>
                <a:cs typeface="Candara"/>
                <a:sym typeface="Candara"/>
              </a:rPr>
              <a:t> parents</a:t>
            </a:r>
            <a:br>
              <a:rPr lang="en-US" sz="2200" b="0" i="0" u="none" strike="noStrike" cap="none">
                <a:latin typeface="Candara"/>
                <a:ea typeface="Candara"/>
                <a:cs typeface="Candara"/>
              </a:rPr>
            </a:br>
            <a:endParaRPr sz="2220" b="0" i="0" u="none" strike="noStrike" cap="none">
              <a:solidFill>
                <a:srgbClr val="FFFFFF"/>
              </a:solidFill>
              <a:latin typeface="Candara"/>
              <a:ea typeface="Candara"/>
              <a:cs typeface="Candara"/>
              <a:sym typeface="Candara"/>
            </a:endParaRPr>
          </a:p>
          <a:p>
            <a:pPr marL="742950" marR="0" lvl="1" indent="-285750" algn="l" rtl="0">
              <a:lnSpc>
                <a:spcPct val="90000"/>
              </a:lnSpc>
              <a:spcBef>
                <a:spcPts val="0"/>
              </a:spcBef>
              <a:spcAft>
                <a:spcPts val="0"/>
              </a:spcAft>
              <a:buClr>
                <a:srgbClr val="FFFFFF"/>
              </a:buClr>
              <a:buSzPts val="2220"/>
              <a:buFont typeface="Arial"/>
              <a:buChar char="•"/>
            </a:pPr>
            <a:r>
              <a:rPr lang="en-US" sz="2200" b="0" i="0" u="none" strike="noStrike" cap="none">
                <a:solidFill>
                  <a:srgbClr val="FFFFFF"/>
                </a:solidFill>
                <a:latin typeface="Candara"/>
                <a:ea typeface="Candara"/>
                <a:cs typeface="Candara"/>
                <a:sym typeface="Candara"/>
              </a:rPr>
              <a:t>A great opportunity for students to learn the college process and take on new responsibilities</a:t>
            </a:r>
            <a:endParaRPr sz="2200"/>
          </a:p>
          <a:p>
            <a:pPr marL="742950" marR="0" lvl="1" indent="-144780" algn="l" rtl="0">
              <a:lnSpc>
                <a:spcPct val="90000"/>
              </a:lnSpc>
              <a:spcBef>
                <a:spcPts val="0"/>
              </a:spcBef>
              <a:spcAft>
                <a:spcPts val="0"/>
              </a:spcAft>
              <a:buClr>
                <a:schemeClr val="lt1"/>
              </a:buClr>
              <a:buSzPts val="2220"/>
              <a:buFont typeface="Arial"/>
              <a:buNone/>
            </a:pPr>
            <a:endParaRPr sz="2220" b="0" i="0" u="none" strike="noStrike" cap="none">
              <a:solidFill>
                <a:srgbClr val="FFFFFF"/>
              </a:solidFill>
              <a:latin typeface="Candara"/>
              <a:ea typeface="Candara"/>
              <a:cs typeface="Candara"/>
              <a:sym typeface="Candara"/>
            </a:endParaRPr>
          </a:p>
          <a:p>
            <a:pPr marL="742950" marR="0" lvl="1" indent="-285750" algn="l" rtl="0">
              <a:lnSpc>
                <a:spcPct val="90000"/>
              </a:lnSpc>
              <a:spcBef>
                <a:spcPts val="0"/>
              </a:spcBef>
              <a:spcAft>
                <a:spcPts val="0"/>
              </a:spcAft>
              <a:buClr>
                <a:srgbClr val="FFFFFF"/>
              </a:buClr>
              <a:buSzPts val="2220"/>
              <a:buFont typeface="Arial"/>
              <a:buChar char="•"/>
            </a:pPr>
            <a:r>
              <a:rPr lang="en-US" sz="2200" b="0" i="0" u="none" strike="noStrike" cap="none">
                <a:solidFill>
                  <a:srgbClr val="FFFFFF"/>
                </a:solidFill>
                <a:latin typeface="Candara"/>
                <a:ea typeface="Candara"/>
                <a:cs typeface="Candara"/>
                <a:sym typeface="Candara"/>
              </a:rPr>
              <a:t>Students will need to use their Collin email address for communication with instructors</a:t>
            </a:r>
            <a:endParaRPr sz="2200" b="0" i="0" u="none" strike="noStrike" cap="none">
              <a:solidFill>
                <a:srgbClr val="FFFFFF"/>
              </a:solidFill>
              <a:latin typeface="Candara"/>
              <a:ea typeface="Candara"/>
              <a:cs typeface="Candara"/>
              <a:sym typeface="Candara"/>
            </a:endParaRPr>
          </a:p>
          <a:p>
            <a:pPr marL="457200" marR="0" lvl="1" indent="0" algn="ctr" rtl="0">
              <a:lnSpc>
                <a:spcPct val="90000"/>
              </a:lnSpc>
              <a:spcBef>
                <a:spcPts val="0"/>
              </a:spcBef>
              <a:spcAft>
                <a:spcPts val="0"/>
              </a:spcAft>
              <a:buClr>
                <a:schemeClr val="lt1"/>
              </a:buClr>
              <a:buSzPts val="1572"/>
              <a:buFont typeface="Arial"/>
              <a:buNone/>
            </a:pPr>
            <a:endParaRPr sz="1572" b="0" i="0" u="none" strike="noStrike" cap="none">
              <a:solidFill>
                <a:srgbClr val="FFFFFF"/>
              </a:solidFill>
              <a:latin typeface="Candara"/>
              <a:ea typeface="Candara"/>
              <a:cs typeface="Candara"/>
              <a:sym typeface="Candara"/>
            </a:endParaRPr>
          </a:p>
          <a:p>
            <a:pPr marL="0" marR="0" lvl="1" indent="0" algn="l" rtl="0">
              <a:lnSpc>
                <a:spcPct val="90000"/>
              </a:lnSpc>
              <a:spcBef>
                <a:spcPts val="0"/>
              </a:spcBef>
              <a:spcAft>
                <a:spcPts val="0"/>
              </a:spcAft>
              <a:buClr>
                <a:schemeClr val="lt1"/>
              </a:buClr>
              <a:buSzPts val="2960"/>
              <a:buFont typeface="Arial"/>
              <a:buNone/>
            </a:pPr>
            <a:endParaRPr sz="2960" b="0" i="0" u="none" strike="noStrike" cap="none">
              <a:solidFill>
                <a:srgbClr val="FFFFFF"/>
              </a:solidFill>
              <a:latin typeface="Arial"/>
              <a:ea typeface="Arial"/>
              <a:cs typeface="Arial"/>
              <a:sym typeface="Arial"/>
            </a:endParaRPr>
          </a:p>
          <a:p>
            <a:pPr marL="742950" marR="0" lvl="1" indent="-285750" algn="l" rtl="0">
              <a:lnSpc>
                <a:spcPct val="90000"/>
              </a:lnSpc>
              <a:spcBef>
                <a:spcPts val="518"/>
              </a:spcBef>
              <a:spcAft>
                <a:spcPts val="0"/>
              </a:spcAft>
              <a:buClr>
                <a:schemeClr val="lt1"/>
              </a:buClr>
              <a:buSzPts val="2590"/>
              <a:buFont typeface="Arial"/>
              <a:buNone/>
            </a:pPr>
            <a:endParaRPr sz="2590" b="0" i="0" u="none" strike="noStrike" cap="none">
              <a:solidFill>
                <a:srgbClr val="000000"/>
              </a:solidFill>
              <a:latin typeface="Century Gothic"/>
              <a:ea typeface="Century Gothic"/>
              <a:cs typeface="Century Gothic"/>
              <a:sym typeface="Century Gothic"/>
            </a:endParaRPr>
          </a:p>
        </p:txBody>
      </p:sp>
      <p:pic>
        <p:nvPicPr>
          <p:cNvPr id="341" name="Google Shape;341;p8"/>
          <p:cNvPicPr preferRelativeResize="0"/>
          <p:nvPr/>
        </p:nvPicPr>
        <p:blipFill rotWithShape="1">
          <a:blip r:embed="rId4">
            <a:alphaModFix/>
          </a:blip>
          <a:srcRect/>
          <a:stretch/>
        </p:blipFill>
        <p:spPr>
          <a:xfrm>
            <a:off x="11277600" y="6156086"/>
            <a:ext cx="695060" cy="549514"/>
          </a:xfrm>
          <a:prstGeom prst="rect">
            <a:avLst/>
          </a:prstGeom>
          <a:noFill/>
          <a:ln>
            <a:noFill/>
          </a:ln>
        </p:spPr>
      </p:pic>
    </p:spTree>
  </p:cSld>
  <p:clrMapOvr>
    <a:masterClrMapping/>
  </p:clrMapOvr>
</p:sld>
</file>

<file path=ppt/theme/theme1.xml><?xml version="1.0" encoding="utf-8"?>
<a:theme xmlns:a="http://schemas.openxmlformats.org/drawingml/2006/main" name="Default Design">
  <a:themeElements>
    <a:clrScheme name="Custom 2">
      <a:dk1>
        <a:srgbClr val="FFFFFF"/>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F2F2F2"/>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3916</Words>
  <Application>Microsoft Office PowerPoint</Application>
  <PresentationFormat>Widescreen</PresentationFormat>
  <Paragraphs>568</Paragraphs>
  <Slides>47</Slides>
  <Notes>45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47</vt:i4>
      </vt:variant>
    </vt:vector>
  </HeadingPairs>
  <TitlesOfParts>
    <vt:vector size="64" baseType="lpstr">
      <vt:lpstr>Calibri</vt:lpstr>
      <vt:lpstr>Eras Demi ITC</vt:lpstr>
      <vt:lpstr>Trebuchet MS</vt:lpstr>
      <vt:lpstr>Noto Sans Symbols</vt:lpstr>
      <vt:lpstr>Abadi</vt:lpstr>
      <vt:lpstr>Times New Roman</vt:lpstr>
      <vt:lpstr>Georgia</vt:lpstr>
      <vt:lpstr>Monotype Corsiva</vt:lpstr>
      <vt:lpstr>Candara</vt:lpstr>
      <vt:lpstr>Arial</vt:lpstr>
      <vt:lpstr>Adobe Gothic Std B</vt:lpstr>
      <vt:lpstr>Century Gothic</vt:lpstr>
      <vt:lpstr>Open Sans</vt:lpstr>
      <vt:lpstr>Rockwell</vt:lpstr>
      <vt:lpstr>Wingdings</vt:lpstr>
      <vt:lpstr>Default Design</vt:lpstr>
      <vt:lpstr>1_Office Theme</vt:lpstr>
      <vt:lpstr>PowerPoint Presentation</vt:lpstr>
      <vt:lpstr>What is Dual Credit?</vt:lpstr>
      <vt:lpstr>Benefits of Being a Collin College Dual Credit Student</vt:lpstr>
      <vt:lpstr>How Much Will You Save?</vt:lpstr>
      <vt:lpstr>PowerPoint Presentation</vt:lpstr>
      <vt:lpstr>All About Dual Credit</vt:lpstr>
      <vt:lpstr>Is Dual Credit Right for You...</vt:lpstr>
      <vt:lpstr>PowerPoint Presentation</vt:lpstr>
      <vt:lpstr>PowerPoint Presentation</vt:lpstr>
      <vt:lpstr>Dual Credit Eligibility</vt:lpstr>
      <vt:lpstr>2023-2024 Dual Credit Offerings  </vt:lpstr>
      <vt:lpstr>2023-2024 Dual Credit Offerings  </vt:lpstr>
      <vt:lpstr>PowerPoint Presentation</vt:lpstr>
      <vt:lpstr>Dual Credit Enrollment Process</vt:lpstr>
      <vt:lpstr>1. Application for Admission</vt:lpstr>
      <vt:lpstr>Application Tips</vt:lpstr>
      <vt:lpstr>PowerPoint Presentation</vt:lpstr>
      <vt:lpstr>What is CougarWeb? </vt:lpstr>
      <vt:lpstr>PowerPoint Presentation</vt:lpstr>
      <vt:lpstr>What is a HOLD? </vt:lpstr>
      <vt:lpstr>High School Approval </vt:lpstr>
      <vt:lpstr>High School Permission Form   </vt:lpstr>
      <vt:lpstr>Texas Success Initiative (TSI)</vt:lpstr>
      <vt:lpstr>TSI Exemptions </vt:lpstr>
      <vt:lpstr>Official Scores Needed</vt:lpstr>
      <vt:lpstr>TSI Waivers</vt:lpstr>
      <vt:lpstr>TSI Waivers</vt:lpstr>
      <vt:lpstr>PowerPoint Presentation</vt:lpstr>
      <vt:lpstr>  Bacterial Meningitis Vaccination</vt:lpstr>
      <vt:lpstr>PowerPoint Presentation</vt:lpstr>
      <vt:lpstr>How Do I Check for HOLDS on My Account?</vt:lpstr>
      <vt:lpstr>Hold Resolution Guide </vt:lpstr>
      <vt:lpstr> 3. Registration </vt:lpstr>
      <vt:lpstr>PowerPoint Presentation</vt:lpstr>
      <vt:lpstr>PowerPoint Presentation</vt:lpstr>
      <vt:lpstr>PowerPoint Presentation</vt:lpstr>
      <vt:lpstr>PowerPoint Presentation</vt:lpstr>
      <vt:lpstr>PowerPoint Presentation</vt:lpstr>
      <vt:lpstr>Dual Credit Website</vt:lpstr>
      <vt:lpstr>PowerPoint Presentation</vt:lpstr>
      <vt:lpstr>PowerPoint Presentation</vt:lpstr>
      <vt:lpstr>Campus Resources (No additional cost to students)</vt:lpstr>
      <vt:lpstr>Dual Credit Staff</vt:lpstr>
      <vt:lpstr>Get Books</vt:lpstr>
      <vt:lpstr>PowerPoint Presentation</vt:lpstr>
      <vt:lpstr>Fall 2023 Important Dates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CCCCD</dc:creator>
  <cp:lastModifiedBy>Shawna Chamberlin</cp:lastModifiedBy>
  <cp:revision>8</cp:revision>
  <dcterms:created xsi:type="dcterms:W3CDTF">2009-04-29T17:37:50Z</dcterms:created>
  <dcterms:modified xsi:type="dcterms:W3CDTF">2022-12-08T15:50:22Z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